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sldIdLst>
    <p:sldId id="256" r:id="rId2"/>
    <p:sldId id="257" r:id="rId3"/>
    <p:sldId id="259" r:id="rId4"/>
    <p:sldId id="260" r:id="rId5"/>
    <p:sldId id="263" r:id="rId6"/>
    <p:sldId id="264" r:id="rId7"/>
    <p:sldId id="265" r:id="rId8"/>
    <p:sldId id="262" r:id="rId9"/>
    <p:sldId id="266" r:id="rId10"/>
    <p:sldId id="261" r:id="rId11"/>
    <p:sldId id="258" r:id="rId12"/>
    <p:sldId id="280" r:id="rId13"/>
    <p:sldId id="284" r:id="rId14"/>
    <p:sldId id="285" r:id="rId15"/>
    <p:sldId id="267" r:id="rId16"/>
    <p:sldId id="276" r:id="rId17"/>
    <p:sldId id="281" r:id="rId18"/>
    <p:sldId id="282" r:id="rId19"/>
    <p:sldId id="279" r:id="rId20"/>
    <p:sldId id="268" r:id="rId21"/>
    <p:sldId id="270" r:id="rId22"/>
    <p:sldId id="271" r:id="rId23"/>
    <p:sldId id="283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Se_it_aplikace_Microsoft_Office_Excel_2007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Se_it_aplikace_Microsoft_Office_Excel_2007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Se_it_aplikace_Microsoft_Office_Excel_2007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Se_it_aplikace_Microsoft_Office_Excel_2007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dovoz</c:v>
                </c:pt>
              </c:strCache>
            </c:strRef>
          </c:tx>
          <c:invertIfNegative val="0"/>
          <c:cat>
            <c:strRef>
              <c:f>List1!$A$2:$A$15</c:f>
              <c:strCache>
                <c:ptCount val="14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</c:strCache>
            </c:strRef>
          </c:cat>
          <c:val>
            <c:numRef>
              <c:f>List1!$B$2:$B$15</c:f>
              <c:numCache>
                <c:formatCode>#,##0</c:formatCode>
                <c:ptCount val="14"/>
                <c:pt idx="0">
                  <c:v>0</c:v>
                </c:pt>
                <c:pt idx="1">
                  <c:v>85237</c:v>
                </c:pt>
                <c:pt idx="2">
                  <c:v>132931</c:v>
                </c:pt>
                <c:pt idx="3">
                  <c:v>155538</c:v>
                </c:pt>
                <c:pt idx="4">
                  <c:v>193721</c:v>
                </c:pt>
                <c:pt idx="5">
                  <c:v>189931</c:v>
                </c:pt>
                <c:pt idx="6">
                  <c:v>652626</c:v>
                </c:pt>
                <c:pt idx="7">
                  <c:v>774500</c:v>
                </c:pt>
                <c:pt idx="8">
                  <c:v>923582</c:v>
                </c:pt>
                <c:pt idx="9">
                  <c:v>870721</c:v>
                </c:pt>
                <c:pt idx="10">
                  <c:v>760232</c:v>
                </c:pt>
                <c:pt idx="11">
                  <c:v>968806</c:v>
                </c:pt>
                <c:pt idx="12">
                  <c:v>1456963</c:v>
                </c:pt>
                <c:pt idx="13">
                  <c:v>1443427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vývoz</c:v>
                </c:pt>
              </c:strCache>
            </c:strRef>
          </c:tx>
          <c:invertIfNegative val="0"/>
          <c:cat>
            <c:strRef>
              <c:f>List1!$A$2:$A$15</c:f>
              <c:strCache>
                <c:ptCount val="14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</c:strCache>
            </c:strRef>
          </c:cat>
          <c:val>
            <c:numRef>
              <c:f>List1!$C$2:$C$15</c:f>
              <c:numCache>
                <c:formatCode>#,##0</c:formatCode>
                <c:ptCount val="14"/>
                <c:pt idx="0">
                  <c:v>0</c:v>
                </c:pt>
                <c:pt idx="1">
                  <c:v>2045734</c:v>
                </c:pt>
                <c:pt idx="2">
                  <c:v>2679288</c:v>
                </c:pt>
                <c:pt idx="3">
                  <c:v>2558581</c:v>
                </c:pt>
                <c:pt idx="4">
                  <c:v>2429571</c:v>
                </c:pt>
                <c:pt idx="5">
                  <c:v>2721331</c:v>
                </c:pt>
                <c:pt idx="6">
                  <c:v>3182677</c:v>
                </c:pt>
                <c:pt idx="7">
                  <c:v>3274007</c:v>
                </c:pt>
                <c:pt idx="8">
                  <c:v>3258892</c:v>
                </c:pt>
                <c:pt idx="9">
                  <c:v>3336024</c:v>
                </c:pt>
                <c:pt idx="10">
                  <c:v>2927276</c:v>
                </c:pt>
                <c:pt idx="11">
                  <c:v>3108086</c:v>
                </c:pt>
                <c:pt idx="12">
                  <c:v>3526992</c:v>
                </c:pt>
                <c:pt idx="13">
                  <c:v>2965784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87040"/>
        <c:axId val="8088576"/>
      </c:barChart>
      <c:catAx>
        <c:axId val="8087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b="1"/>
            </a:pPr>
            <a:endParaRPr lang="cs-CZ"/>
          </a:p>
        </c:txPr>
        <c:crossAx val="8088576"/>
        <c:crosses val="autoZero"/>
        <c:auto val="1"/>
        <c:lblAlgn val="ctr"/>
        <c:lblOffset val="100"/>
        <c:noMultiLvlLbl val="0"/>
      </c:catAx>
      <c:valAx>
        <c:axId val="808857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80870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Kategorie 1</c:v>
                </c:pt>
              </c:strCache>
            </c:strRef>
          </c:tx>
          <c:marker>
            <c:symbol val="none"/>
          </c:marker>
          <c:cat>
            <c:strRef>
              <c:f>List1!$B$1:$I$1</c:f>
              <c:strCache>
                <c:ptCount val="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</c:strCache>
            </c:strRef>
          </c:cat>
          <c:val>
            <c:numRef>
              <c:f>List1!$B$2:$I$2</c:f>
              <c:numCache>
                <c:formatCode>General</c:formatCode>
                <c:ptCount val="8"/>
                <c:pt idx="0">
                  <c:v>1030000</c:v>
                </c:pt>
                <c:pt idx="1">
                  <c:v>1340000</c:v>
                </c:pt>
                <c:pt idx="2">
                  <c:v>2130000</c:v>
                </c:pt>
                <c:pt idx="3">
                  <c:v>2610000</c:v>
                </c:pt>
                <c:pt idx="4">
                  <c:v>3300000</c:v>
                </c:pt>
                <c:pt idx="5">
                  <c:v>4970000</c:v>
                </c:pt>
                <c:pt idx="6">
                  <c:v>3100000</c:v>
                </c:pt>
                <c:pt idx="7">
                  <c:v>3580000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25056"/>
        <c:axId val="9195904"/>
      </c:lineChart>
      <c:catAx>
        <c:axId val="8125056"/>
        <c:scaling>
          <c:orientation val="minMax"/>
        </c:scaling>
        <c:delete val="0"/>
        <c:axPos val="b"/>
        <c:majorTickMark val="out"/>
        <c:minorTickMark val="none"/>
        <c:tickLblPos val="nextTo"/>
        <c:crossAx val="9195904"/>
        <c:crosses val="autoZero"/>
        <c:auto val="1"/>
        <c:lblAlgn val="ctr"/>
        <c:lblOffset val="100"/>
        <c:noMultiLvlLbl val="0"/>
      </c:catAx>
      <c:valAx>
        <c:axId val="91959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1250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List1!$A$3</c:f>
              <c:strCache>
                <c:ptCount val="1"/>
                <c:pt idx="0">
                  <c:v>mil. USD (s.c. 2011)</c:v>
                </c:pt>
              </c:strCache>
            </c:strRef>
          </c:tx>
          <c:marker>
            <c:symbol val="none"/>
          </c:marker>
          <c:cat>
            <c:strRef>
              <c:f>List1!$B$1:$L$1</c:f>
              <c:strCach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strCache>
            </c:strRef>
          </c:cat>
          <c:val>
            <c:numRef>
              <c:f>List1!$B$3:$L$3</c:f>
              <c:numCache>
                <c:formatCode>General</c:formatCode>
                <c:ptCount val="11"/>
                <c:pt idx="0">
                  <c:v>454</c:v>
                </c:pt>
                <c:pt idx="1">
                  <c:v>316</c:v>
                </c:pt>
                <c:pt idx="2">
                  <c:v>283</c:v>
                </c:pt>
                <c:pt idx="3">
                  <c:v>237</c:v>
                </c:pt>
                <c:pt idx="4">
                  <c:v>227</c:v>
                </c:pt>
                <c:pt idx="5">
                  <c:v>225</c:v>
                </c:pt>
                <c:pt idx="6">
                  <c:v>234</c:v>
                </c:pt>
                <c:pt idx="7">
                  <c:v>257</c:v>
                </c:pt>
                <c:pt idx="8">
                  <c:v>239</c:v>
                </c:pt>
                <c:pt idx="9">
                  <c:v>210</c:v>
                </c:pt>
                <c:pt idx="10">
                  <c:v>245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59968"/>
        <c:axId val="5874048"/>
      </c:lineChart>
      <c:lineChart>
        <c:grouping val="standar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% HDP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List1!$B$1:$L$1</c:f>
              <c:strCach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strCache>
            </c:strRef>
          </c:cat>
          <c:val>
            <c:numRef>
              <c:f>List1!$B$2:$L$2</c:f>
              <c:numCache>
                <c:formatCode>0.0</c:formatCode>
                <c:ptCount val="11"/>
                <c:pt idx="0">
                  <c:v>3.9</c:v>
                </c:pt>
                <c:pt idx="1">
                  <c:v>2.4</c:v>
                </c:pt>
                <c:pt idx="2">
                  <c:v>1.9</c:v>
                </c:pt>
                <c:pt idx="3">
                  <c:v>1.5</c:v>
                </c:pt>
                <c:pt idx="4">
                  <c:v>1.3</c:v>
                </c:pt>
                <c:pt idx="5">
                  <c:v>1.1000000000000001</c:v>
                </c:pt>
                <c:pt idx="6">
                  <c:v>1.1000000000000001</c:v>
                </c:pt>
                <c:pt idx="7">
                  <c:v>1.2</c:v>
                </c:pt>
                <c:pt idx="8">
                  <c:v>1.2</c:v>
                </c:pt>
                <c:pt idx="9">
                  <c:v>1</c:v>
                </c:pt>
                <c:pt idx="10">
                  <c:v>1.2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77120"/>
        <c:axId val="5875584"/>
      </c:lineChart>
      <c:catAx>
        <c:axId val="58599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b="1"/>
            </a:pPr>
            <a:endParaRPr lang="cs-CZ"/>
          </a:p>
        </c:txPr>
        <c:crossAx val="5874048"/>
        <c:crosses val="autoZero"/>
        <c:auto val="1"/>
        <c:lblAlgn val="ctr"/>
        <c:lblOffset val="100"/>
        <c:noMultiLvlLbl val="0"/>
      </c:catAx>
      <c:valAx>
        <c:axId val="58740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859968"/>
        <c:crosses val="autoZero"/>
        <c:crossBetween val="between"/>
      </c:valAx>
      <c:valAx>
        <c:axId val="5875584"/>
        <c:scaling>
          <c:orientation val="minMax"/>
          <c:max val="5"/>
        </c:scaling>
        <c:delete val="0"/>
        <c:axPos val="r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cs-CZ"/>
          </a:p>
        </c:txPr>
        <c:crossAx val="5877120"/>
        <c:crosses val="max"/>
        <c:crossBetween val="between"/>
      </c:valAx>
      <c:catAx>
        <c:axId val="5877120"/>
        <c:scaling>
          <c:orientation val="minMax"/>
        </c:scaling>
        <c:delete val="1"/>
        <c:axPos val="b"/>
        <c:majorTickMark val="out"/>
        <c:minorTickMark val="none"/>
        <c:tickLblPos val="nextTo"/>
        <c:crossAx val="5875584"/>
        <c:crosses val="autoZero"/>
        <c:auto val="1"/>
        <c:lblAlgn val="ctr"/>
        <c:lblOffset val="100"/>
        <c:noMultiLvlLbl val="0"/>
      </c:catAx>
    </c:plotArea>
    <c:legend>
      <c:legendPos val="b"/>
      <c:legendEntry>
        <c:idx val="1"/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cs-CZ"/>
          </a:p>
        </c:txPr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počet vojáků</c:v>
                </c:pt>
              </c:strCache>
            </c:strRef>
          </c:tx>
          <c:marker>
            <c:symbol val="none"/>
          </c:marker>
          <c:cat>
            <c:strRef>
              <c:f>List1!$B$1:$L$1</c:f>
              <c:strCach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strCache>
            </c:strRef>
          </c:cat>
          <c:val>
            <c:numRef>
              <c:f>List1!$B$2:$L$2</c:f>
              <c:numCache>
                <c:formatCode>General</c:formatCode>
                <c:ptCount val="11"/>
                <c:pt idx="0">
                  <c:v>19800</c:v>
                </c:pt>
                <c:pt idx="1">
                  <c:v>18800</c:v>
                </c:pt>
                <c:pt idx="2">
                  <c:v>24000</c:v>
                </c:pt>
                <c:pt idx="3">
                  <c:v>12000</c:v>
                </c:pt>
                <c:pt idx="4">
                  <c:v>9000</c:v>
                </c:pt>
                <c:pt idx="5">
                  <c:v>9000</c:v>
                </c:pt>
                <c:pt idx="6">
                  <c:v>9000</c:v>
                </c:pt>
                <c:pt idx="7">
                  <c:v>10577</c:v>
                </c:pt>
                <c:pt idx="8">
                  <c:v>10577</c:v>
                </c:pt>
                <c:pt idx="9">
                  <c:v>10550</c:v>
                </c:pt>
                <c:pt idx="10">
                  <c:v>10550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166976"/>
        <c:axId val="87168512"/>
      </c:lineChart>
      <c:catAx>
        <c:axId val="871669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b="1"/>
            </a:pPr>
            <a:endParaRPr lang="cs-CZ"/>
          </a:p>
        </c:txPr>
        <c:crossAx val="87168512"/>
        <c:crosses val="autoZero"/>
        <c:auto val="1"/>
        <c:lblAlgn val="ctr"/>
        <c:lblOffset val="100"/>
        <c:noMultiLvlLbl val="0"/>
      </c:catAx>
      <c:valAx>
        <c:axId val="87168512"/>
        <c:scaling>
          <c:orientation val="minMax"/>
          <c:max val="50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16697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CF9F88-5DC7-475A-8267-C8F281AECA15}" type="datetimeFigureOut">
              <a:rPr lang="cs-CZ" smtClean="0"/>
              <a:t>28.10.2013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07C7E-D8BA-49E7-9E28-36B404465C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7730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5E7F3-CCA3-4272-9EF5-3D5F14C5F47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4B93C04-7CD8-4DD8-9F8A-679196A07135}" type="datetime1">
              <a:rPr lang="en-US" altLang="cs-CZ"/>
              <a:pPr/>
              <a:t>10/28/2013</a:t>
            </a:fld>
            <a:endParaRPr lang="en-US" altLang="cs-CZ"/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s-Latn-BA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29057" indent="-280406" defTabSz="914437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21626" indent="-224325" defTabSz="914437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570276" indent="-224325" defTabSz="914437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18927" indent="-224325" defTabSz="914437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467577" indent="-224325" algn="ctr" defTabSz="91443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16227" indent="-224325" algn="ctr" defTabSz="91443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364878" indent="-224325" algn="ctr" defTabSz="91443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13528" indent="-224325" algn="ctr" defTabSz="91443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93AB096-8B43-4872-8CA3-D21DB34241F6}" type="slidenum">
              <a:rPr lang="hr-HR" altLang="cs-CZ" b="0" smtClean="0"/>
              <a:pPr eaLnBrk="1" hangingPunct="1"/>
              <a:t>21</a:t>
            </a:fld>
            <a:endParaRPr lang="hr-HR" altLang="cs-CZ" b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7052-FC2D-4992-A66C-F86FE2C69E7E}" type="datetime1">
              <a:rPr lang="cs-CZ" smtClean="0"/>
              <a:t>28.10.2013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0B1E1-6A88-47D3-9DC0-F210010F616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A349-735F-434B-B986-524F78A2662E}" type="datetime1">
              <a:rPr lang="cs-CZ" smtClean="0"/>
              <a:t>28.10.2013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0B1E1-6A88-47D3-9DC0-F210010F616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57F7F-6124-4445-B4C6-ECF3D7963084}" type="datetime1">
              <a:rPr lang="cs-CZ" smtClean="0"/>
              <a:t>28.10.2013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0B1E1-6A88-47D3-9DC0-F210010F616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BD61-D616-425E-824E-F12792714757}" type="datetime1">
              <a:rPr lang="cs-CZ" smtClean="0"/>
              <a:t>28.10.2013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0B1E1-6A88-47D3-9DC0-F210010F616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6EEF-A0E2-4203-BF91-20B5937B1FEC}" type="datetime1">
              <a:rPr lang="cs-CZ" smtClean="0"/>
              <a:t>28.10.2013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0B1E1-6A88-47D3-9DC0-F210010F616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77540-7E63-43F6-B289-A08B6FAB4168}" type="datetime1">
              <a:rPr lang="cs-CZ" smtClean="0"/>
              <a:t>28.10.2013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0B1E1-6A88-47D3-9DC0-F210010F616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8453-EA61-465E-BDA2-E2D78C6508D5}" type="datetime1">
              <a:rPr lang="cs-CZ" smtClean="0"/>
              <a:t>28.10.2013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0B1E1-6A88-47D3-9DC0-F210010F616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CA75-6593-4DF3-ABBE-4008A23E2DFE}" type="datetime1">
              <a:rPr lang="cs-CZ" smtClean="0"/>
              <a:t>28.10.2013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0B1E1-6A88-47D3-9DC0-F210010F616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44A7E-DACD-4393-9B90-55BF52B487A0}" type="datetime1">
              <a:rPr lang="cs-CZ" smtClean="0"/>
              <a:t>28.10.2013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0B1E1-6A88-47D3-9DC0-F210010F616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2CD38-C01D-4A36-999B-28F5BC743572}" type="datetime1">
              <a:rPr lang="cs-CZ" smtClean="0"/>
              <a:t>28.10.2013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0B1E1-6A88-47D3-9DC0-F210010F616D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E2B0E-01CD-4074-BE93-774B9E7F230D}" type="datetime1">
              <a:rPr lang="cs-CZ" smtClean="0"/>
              <a:t>28.10.2013</a:t>
            </a:fld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20B1E1-6A88-47D3-9DC0-F210010F616D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320B1E1-6A88-47D3-9DC0-F210010F616D}" type="slidenum">
              <a:rPr lang="cs-CZ" smtClean="0"/>
              <a:t>‹#›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91B8B63-A060-498A-9647-1F8E18FAA63D}" type="datetime1">
              <a:rPr lang="cs-CZ" smtClean="0"/>
              <a:t>28.10.2013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png"/><Relationship Id="rId7" Type="http://schemas.openxmlformats.org/officeDocument/2006/relationships/image" Target="../media/image59.gif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png"/><Relationship Id="rId4" Type="http://schemas.openxmlformats.org/officeDocument/2006/relationships/image" Target="../media/image56.jpeg"/><Relationship Id="rId9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3.png"/><Relationship Id="rId7" Type="http://schemas.openxmlformats.org/officeDocument/2006/relationships/image" Target="../media/image66.png"/><Relationship Id="rId12" Type="http://schemas.openxmlformats.org/officeDocument/2006/relationships/image" Target="../media/image70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File:Coat_of_arms_of_Bosnia_and_Herzegovina.svg" TargetMode="External"/><Relationship Id="rId11" Type="http://schemas.openxmlformats.org/officeDocument/2006/relationships/hyperlink" Target="http://www.rasrinitiative.org/index.php" TargetMode="External"/><Relationship Id="rId5" Type="http://schemas.openxmlformats.org/officeDocument/2006/relationships/image" Target="../media/image65.png"/><Relationship Id="rId10" Type="http://schemas.openxmlformats.org/officeDocument/2006/relationships/image" Target="../media/image69.jpeg"/><Relationship Id="rId4" Type="http://schemas.openxmlformats.org/officeDocument/2006/relationships/image" Target="../media/image64.jpeg"/><Relationship Id="rId9" Type="http://schemas.openxmlformats.org/officeDocument/2006/relationships/image" Target="../media/image6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EUFOR </a:t>
            </a:r>
            <a:r>
              <a:rPr lang="cs-CZ" dirty="0" err="1" smtClean="0"/>
              <a:t>Althea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podplukovník Ing. Bohuslav PERNICA, Ph.D.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0B1E1-6A88-47D3-9DC0-F210010F616D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880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Picture 2" descr="http://upload.wikimedia.org/wikipedia/commons/e/e9/Armija_Bi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91" y="404664"/>
            <a:ext cx="1189378" cy="171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upload.wikimedia.org/wikipedia/commons/thumb/1/1e/Emblem_Republika_Srpska_Army.svg/289px-Emblem_Republika_Srpska_Army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026" y="404254"/>
            <a:ext cx="1232366" cy="161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img4.picload.org/image/rpcgao/osbih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63445"/>
            <a:ext cx="142875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Šipka doprava 3"/>
          <p:cNvSpPr/>
          <p:nvPr/>
        </p:nvSpPr>
        <p:spPr>
          <a:xfrm>
            <a:off x="1907704" y="1052736"/>
            <a:ext cx="1368152" cy="432048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prava 11"/>
          <p:cNvSpPr/>
          <p:nvPr/>
        </p:nvSpPr>
        <p:spPr>
          <a:xfrm flipH="1">
            <a:off x="5228456" y="1052736"/>
            <a:ext cx="1359768" cy="4320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170" name="Picture 2" descr="http://www.specijalac.net/wp-content/uploads/2013/08/OS-Bi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573016"/>
            <a:ext cx="4727444" cy="271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armyshop.ba/photos/138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76" y="3486067"/>
            <a:ext cx="2918872" cy="291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0B1E1-6A88-47D3-9DC0-F210010F616D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732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PfP</a:t>
            </a:r>
            <a:r>
              <a:rPr lang="cs-CZ" dirty="0" smtClean="0"/>
              <a:t>: 14. 12. 2006 (Srbsko, Černá Hora)</a:t>
            </a:r>
          </a:p>
          <a:p>
            <a:r>
              <a:rPr lang="cs-CZ" dirty="0" smtClean="0"/>
              <a:t>profesionální armáda (2006), 10500 vojáků</a:t>
            </a:r>
            <a:endParaRPr lang="cs-CZ" dirty="0"/>
          </a:p>
        </p:txBody>
      </p:sp>
      <p:pic>
        <p:nvPicPr>
          <p:cNvPr id="8194" name="Picture 2" descr="http://obris.org/wp-content/uploads/2013/01/struktura-os-bi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564904"/>
            <a:ext cx="5943260" cy="403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0B1E1-6A88-47D3-9DC0-F210010F616D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504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File:Armed Forces Bosnia Herzegovina - Operational Comma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7620000" cy="501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0B1E1-6A88-47D3-9DC0-F210010F616D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6578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 smtClean="0"/>
              <a:t>Vojenské výdaje BIH a velikost ozbrojených sil</a:t>
            </a:r>
            <a:endParaRPr lang="cs-CZ" sz="3600" b="1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86462035"/>
              </p:ext>
            </p:extLst>
          </p:nvPr>
        </p:nvGraphicFramePr>
        <p:xfrm>
          <a:off x="457200" y="1536700"/>
          <a:ext cx="3657600" cy="4589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0B1E1-6A88-47D3-9DC0-F210010F616D}" type="slidenum">
              <a:rPr lang="cs-CZ" smtClean="0"/>
              <a:t>13</a:t>
            </a:fld>
            <a:endParaRPr lang="cs-CZ"/>
          </a:p>
        </p:txBody>
      </p:sp>
      <p:graphicFrame>
        <p:nvGraphicFramePr>
          <p:cNvPr id="8" name="Zástupný symbol pro obsah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80268202"/>
              </p:ext>
            </p:extLst>
          </p:nvPr>
        </p:nvGraphicFramePr>
        <p:xfrm>
          <a:off x="4419600" y="1536700"/>
          <a:ext cx="3657600" cy="4589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ovéPole 8"/>
          <p:cNvSpPr txBox="1"/>
          <p:nvPr/>
        </p:nvSpPr>
        <p:spPr>
          <a:xfrm>
            <a:off x="467544" y="6237312"/>
            <a:ext cx="2691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pramen: </a:t>
            </a:r>
            <a:r>
              <a:rPr lang="cs-CZ" i="1" dirty="0" smtClean="0"/>
              <a:t>SIPRI, </a:t>
            </a:r>
            <a:r>
              <a:rPr lang="cs-CZ" i="1" dirty="0" err="1" smtClean="0"/>
              <a:t>World</a:t>
            </a:r>
            <a:r>
              <a:rPr lang="cs-CZ" i="1" dirty="0" smtClean="0"/>
              <a:t> Bank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926297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dirty="0" smtClean="0"/>
              <a:t>Struktura rozpočtu ozbrojených sil BIH (v )</a:t>
            </a:r>
            <a:endParaRPr lang="cs-CZ" sz="4000" b="1" dirty="0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6260485"/>
              </p:ext>
            </p:extLst>
          </p:nvPr>
        </p:nvGraphicFramePr>
        <p:xfrm>
          <a:off x="457200" y="2420888"/>
          <a:ext cx="7620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8536"/>
                <a:gridCol w="864096"/>
                <a:gridCol w="864096"/>
                <a:gridCol w="936104"/>
                <a:gridCol w="792088"/>
                <a:gridCol w="792088"/>
                <a:gridCol w="792088"/>
                <a:gridCol w="840904"/>
              </a:tblGrid>
              <a:tr h="370840">
                <a:tc>
                  <a:txBody>
                    <a:bodyPr/>
                    <a:lstStyle/>
                    <a:p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effectLst/>
                          <a:latin typeface="Arial"/>
                        </a:rPr>
                        <a:t>2004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effectLst/>
                          <a:latin typeface="Arial"/>
                        </a:rPr>
                        <a:t>2005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effectLst/>
                          <a:latin typeface="Arial"/>
                        </a:rPr>
                        <a:t>2006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effectLst/>
                          <a:latin typeface="Arial"/>
                        </a:rPr>
                        <a:t>2007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effectLst/>
                          <a:latin typeface="Arial"/>
                        </a:rPr>
                        <a:t>2008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effectLst/>
                          <a:latin typeface="Arial"/>
                        </a:rPr>
                        <a:t>2009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effectLst/>
                          <a:latin typeface="Arial"/>
                        </a:rPr>
                        <a:t>2010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 smtClean="0">
                          <a:effectLst/>
                          <a:latin typeface="Arial"/>
                        </a:rPr>
                        <a:t>Osobní náklady</a:t>
                      </a:r>
                      <a:endParaRPr lang="cs-CZ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 smtClean="0">
                          <a:effectLst/>
                          <a:latin typeface="Arial"/>
                        </a:rPr>
                        <a:t>48</a:t>
                      </a:r>
                      <a:endParaRPr lang="cs-CZ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 smtClean="0">
                          <a:effectLst/>
                          <a:latin typeface="Arial"/>
                        </a:rPr>
                        <a:t>79</a:t>
                      </a:r>
                      <a:endParaRPr lang="cs-CZ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 smtClean="0">
                          <a:effectLst/>
                          <a:latin typeface="Arial"/>
                        </a:rPr>
                        <a:t>78</a:t>
                      </a:r>
                      <a:endParaRPr lang="cs-CZ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 smtClean="0">
                          <a:effectLst/>
                          <a:latin typeface="Arial"/>
                        </a:rPr>
                        <a:t>87</a:t>
                      </a:r>
                      <a:endParaRPr lang="cs-CZ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 smtClean="0">
                          <a:effectLst/>
                          <a:latin typeface="Arial"/>
                        </a:rPr>
                        <a:t>80</a:t>
                      </a:r>
                      <a:endParaRPr lang="cs-CZ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 smtClean="0">
                          <a:effectLst/>
                          <a:latin typeface="Arial"/>
                        </a:rPr>
                        <a:t>-</a:t>
                      </a:r>
                      <a:endParaRPr lang="cs-CZ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 smtClean="0">
                          <a:effectLst/>
                          <a:latin typeface="Arial"/>
                        </a:rPr>
                        <a:t>79</a:t>
                      </a:r>
                      <a:endParaRPr lang="cs-CZ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 smtClean="0">
                          <a:effectLst/>
                          <a:latin typeface="Arial"/>
                        </a:rPr>
                        <a:t>Provoz</a:t>
                      </a:r>
                      <a:r>
                        <a:rPr lang="cs-CZ" sz="1600" b="1" i="0" u="none" strike="noStrike" baseline="0" dirty="0" smtClean="0">
                          <a:effectLst/>
                          <a:latin typeface="Arial"/>
                        </a:rPr>
                        <a:t> a údržba</a:t>
                      </a:r>
                      <a:endParaRPr lang="cs-CZ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 smtClean="0">
                          <a:effectLst/>
                          <a:latin typeface="Arial"/>
                        </a:rPr>
                        <a:t>21</a:t>
                      </a:r>
                      <a:endParaRPr lang="cs-CZ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 smtClean="0">
                          <a:effectLst/>
                          <a:latin typeface="Arial"/>
                        </a:rPr>
                        <a:t>11</a:t>
                      </a:r>
                      <a:endParaRPr lang="cs-CZ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 smtClean="0">
                          <a:effectLst/>
                          <a:latin typeface="Arial"/>
                        </a:rPr>
                        <a:t>16</a:t>
                      </a:r>
                      <a:endParaRPr lang="cs-CZ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 smtClean="0">
                          <a:effectLst/>
                          <a:latin typeface="Arial"/>
                        </a:rPr>
                        <a:t>11</a:t>
                      </a:r>
                      <a:endParaRPr lang="cs-CZ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 smtClean="0">
                          <a:effectLst/>
                          <a:latin typeface="Arial"/>
                        </a:rPr>
                        <a:t>18</a:t>
                      </a:r>
                      <a:endParaRPr lang="cs-CZ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 smtClean="0">
                          <a:effectLst/>
                          <a:latin typeface="Arial"/>
                        </a:rPr>
                        <a:t>-</a:t>
                      </a:r>
                      <a:endParaRPr lang="cs-CZ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 smtClean="0">
                          <a:effectLst/>
                          <a:latin typeface="Arial"/>
                        </a:rPr>
                        <a:t>19</a:t>
                      </a:r>
                      <a:endParaRPr lang="cs-CZ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 smtClean="0">
                          <a:effectLst/>
                          <a:latin typeface="Arial"/>
                        </a:rPr>
                        <a:t>Nákup</a:t>
                      </a:r>
                      <a:r>
                        <a:rPr lang="cs-CZ" sz="1600" b="1" i="0" u="none" strike="noStrike" baseline="0" dirty="0" smtClean="0">
                          <a:effectLst/>
                          <a:latin typeface="Arial"/>
                        </a:rPr>
                        <a:t> a výstavba</a:t>
                      </a:r>
                      <a:endParaRPr lang="cs-CZ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 smtClean="0">
                          <a:effectLst/>
                          <a:latin typeface="Arial"/>
                        </a:rPr>
                        <a:t>31</a:t>
                      </a:r>
                      <a:endParaRPr lang="cs-CZ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cs-CZ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 smtClean="0">
                          <a:effectLst/>
                          <a:latin typeface="Arial"/>
                        </a:rPr>
                        <a:t>6</a:t>
                      </a:r>
                      <a:endParaRPr lang="cs-CZ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cs-CZ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cs-CZ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 smtClean="0">
                          <a:effectLst/>
                          <a:latin typeface="Arial"/>
                        </a:rPr>
                        <a:t>-</a:t>
                      </a:r>
                      <a:endParaRPr lang="cs-CZ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cs-CZ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 smtClean="0">
                          <a:effectLst/>
                          <a:latin typeface="Arial"/>
                        </a:rPr>
                        <a:t>CELKEM</a:t>
                      </a:r>
                      <a:endParaRPr lang="cs-CZ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cs-CZ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cs-CZ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cs-CZ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cs-CZ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cs-CZ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 smtClean="0">
                          <a:effectLst/>
                          <a:latin typeface="Arial"/>
                        </a:rPr>
                        <a:t>-</a:t>
                      </a:r>
                      <a:endParaRPr lang="cs-CZ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cs-CZ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0B1E1-6A88-47D3-9DC0-F210010F616D}" type="slidenum">
              <a:rPr lang="cs-CZ" smtClean="0"/>
              <a:t>14</a:t>
            </a:fld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467544" y="4437112"/>
            <a:ext cx="2041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pramen: </a:t>
            </a:r>
            <a:r>
              <a:rPr lang="cs-CZ" i="1" dirty="0" smtClean="0"/>
              <a:t>OSN/</a:t>
            </a:r>
            <a:r>
              <a:rPr lang="cs-CZ" i="1" dirty="0" err="1" smtClean="0"/>
              <a:t>MilEx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557698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2290" name="Picture 2" descr="http://radiosarajevo.ba/img/s/627x344//images/stories/HARD/BIH/pazi_mine_p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772" y="4797152"/>
            <a:ext cx="3363636" cy="1749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img.ct24.cz/cache/616x411/article/4/342/34153.jpg?13409620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745" y="260648"/>
            <a:ext cx="3323574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scanjack.com/wp/wp-content/uploads/2012/02/Mc-Myra-0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555108" cy="251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I:\Braschi\Krcmarice 041.jpg"/>
          <p:cNvPicPr>
            <a:picLocks noChangeAspect="1" noChangeArrowheads="1"/>
          </p:cNvPicPr>
          <p:nvPr/>
        </p:nvPicPr>
        <p:blipFill>
          <a:blip r:embed="rId5" cstate="print"/>
          <a:srcRect t="27750" r="11586" b="6498"/>
          <a:stretch>
            <a:fillRect/>
          </a:stretch>
        </p:blipFill>
        <p:spPr bwMode="auto">
          <a:xfrm>
            <a:off x="3349221" y="2983650"/>
            <a:ext cx="3203311" cy="1590441"/>
          </a:xfrm>
          <a:prstGeom prst="rect">
            <a:avLst/>
          </a:prstGeom>
          <a:noFill/>
        </p:spPr>
      </p:pic>
      <p:pic>
        <p:nvPicPr>
          <p:cNvPr id="8" name="Grafik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25144"/>
            <a:ext cx="3459286" cy="1823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0B1E1-6A88-47D3-9DC0-F210010F616D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5334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4" descr="O:\Programme\Justice and Human Security Cluster\SACBIH\SACBIH 2011\Communications\Photo\Selection of pictures\Banja Luka, May 18,2011\DSC_48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0365" y="416391"/>
            <a:ext cx="2805611" cy="1866630"/>
          </a:xfrm>
          <a:prstGeom prst="rect">
            <a:avLst/>
          </a:prstGeom>
          <a:noFill/>
        </p:spPr>
      </p:pic>
      <p:pic>
        <p:nvPicPr>
          <p:cNvPr id="5" name="Picture 2" descr="O:\Programme\Justice and Human Security Cluster\SACBIH\SACBIH 2011\Communications\Photo\Unistavanje SALWa  Tuzla, June 2011\Photo11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1208" y="4365104"/>
            <a:ext cx="2805932" cy="2104449"/>
          </a:xfrm>
          <a:prstGeom prst="rect">
            <a:avLst/>
          </a:prstGeom>
          <a:noFill/>
        </p:spPr>
      </p:pic>
      <p:pic>
        <p:nvPicPr>
          <p:cNvPr id="6" name="Picture 3" descr="O:\Programme\Justice and Human Security Cluster\SACBIH\SACBIH 2011\Communications\Photo\UNDP Banja Luka&amp;Bugojno\DSC_49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90365" y="2348880"/>
            <a:ext cx="2816775" cy="1874320"/>
          </a:xfrm>
          <a:prstGeom prst="rect">
            <a:avLst/>
          </a:prstGeom>
          <a:noFill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58" y="4576141"/>
            <a:ext cx="2741613" cy="178911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3" y="388814"/>
            <a:ext cx="1784350" cy="282416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8"/>
          <p:cNvGrpSpPr>
            <a:grpSpLocks/>
          </p:cNvGrpSpPr>
          <p:nvPr/>
        </p:nvGrpSpPr>
        <p:grpSpPr bwMode="auto">
          <a:xfrm>
            <a:off x="3347864" y="4607336"/>
            <a:ext cx="1666528" cy="1961551"/>
            <a:chOff x="288" y="906"/>
            <a:chExt cx="1584" cy="2076"/>
          </a:xfrm>
        </p:grpSpPr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555" y="2298"/>
              <a:ext cx="1050" cy="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cs-CZ" altLang="cs-CZ" sz="1800" dirty="0" err="1" smtClean="0">
                  <a:latin typeface="Univers" pitchFamily="34" charset="0"/>
                  <a:ea typeface="MS PGothic" pitchFamily="34" charset="-128"/>
                </a:rPr>
                <a:t>kazetovámunice</a:t>
              </a:r>
              <a:endParaRPr lang="en-US" altLang="cs-CZ" sz="1800" dirty="0">
                <a:latin typeface="Univers" pitchFamily="34" charset="0"/>
                <a:ea typeface="MS PGothic" pitchFamily="34" charset="-128"/>
              </a:endParaRPr>
            </a:p>
          </p:txBody>
        </p:sp>
        <p:pic>
          <p:nvPicPr>
            <p:cNvPr id="15" name="Picture 15" descr="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906"/>
              <a:ext cx="1584" cy="136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21"/>
          <p:cNvGrpSpPr>
            <a:grpSpLocks/>
          </p:cNvGrpSpPr>
          <p:nvPr/>
        </p:nvGrpSpPr>
        <p:grpSpPr bwMode="auto">
          <a:xfrm>
            <a:off x="2239266" y="2550578"/>
            <a:ext cx="3067050" cy="1701800"/>
            <a:chOff x="3579" y="1916"/>
            <a:chExt cx="1932" cy="1072"/>
          </a:xfrm>
        </p:grpSpPr>
        <p:sp>
          <p:nvSpPr>
            <p:cNvPr id="17" name="Text Box 12"/>
            <p:cNvSpPr txBox="1">
              <a:spLocks noChangeArrowheads="1"/>
            </p:cNvSpPr>
            <p:nvPr/>
          </p:nvSpPr>
          <p:spPr bwMode="auto">
            <a:xfrm>
              <a:off x="3579" y="2757"/>
              <a:ext cx="19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cs-CZ" altLang="cs-CZ" sz="1800" dirty="0" smtClean="0">
                  <a:latin typeface="Univers" pitchFamily="34" charset="0"/>
                  <a:ea typeface="MS PGothic" pitchFamily="34" charset="-128"/>
                </a:rPr>
                <a:t>munice starší 20 let (1</a:t>
              </a:r>
              <a:r>
                <a:rPr lang="en-US" altLang="cs-CZ" sz="1800" dirty="0" smtClean="0">
                  <a:latin typeface="Univers" pitchFamily="34" charset="0"/>
                  <a:ea typeface="MS PGothic" pitchFamily="34" charset="-128"/>
                </a:rPr>
                <a:t>970</a:t>
              </a:r>
              <a:r>
                <a:rPr lang="cs-CZ" altLang="cs-CZ" sz="1800" dirty="0" smtClean="0">
                  <a:latin typeface="Univers" pitchFamily="34" charset="0"/>
                  <a:ea typeface="MS PGothic" pitchFamily="34" charset="-128"/>
                </a:rPr>
                <a:t>)</a:t>
              </a:r>
              <a:endParaRPr lang="en-US" altLang="cs-CZ" sz="1800" dirty="0">
                <a:latin typeface="Univers" pitchFamily="34" charset="0"/>
                <a:ea typeface="MS PGothic" pitchFamily="34" charset="-128"/>
              </a:endParaRPr>
            </a:p>
          </p:txBody>
        </p:sp>
        <p:pic>
          <p:nvPicPr>
            <p:cNvPr id="18" name="Picture 16" descr="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6" y="1916"/>
              <a:ext cx="1727" cy="82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" name="Picture 3" descr="DSCI844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877" y="347423"/>
            <a:ext cx="2287795" cy="171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0B1E1-6A88-47D3-9DC0-F210010F616D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344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Demilitarizace a výstavba schopností/kapacit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Kontrola zásoby zbraní a munice (sklady a jejich monitorování)</a:t>
            </a:r>
          </a:p>
          <a:p>
            <a:r>
              <a:rPr lang="cs-CZ" dirty="0" smtClean="0"/>
              <a:t>Demobilizace ozbrojených sil</a:t>
            </a:r>
          </a:p>
          <a:p>
            <a:r>
              <a:rPr lang="cs-CZ" dirty="0" smtClean="0"/>
              <a:t>Redukce přebytku zbraní a munice (prodej, darování, destrukce, </a:t>
            </a:r>
            <a:r>
              <a:rPr lang="cs-CZ" dirty="0" err="1" smtClean="0"/>
              <a:t>delaborace</a:t>
            </a:r>
            <a:r>
              <a:rPr lang="cs-CZ" dirty="0" smtClean="0"/>
              <a:t>)</a:t>
            </a:r>
          </a:p>
          <a:p>
            <a:r>
              <a:rPr lang="cs-CZ" dirty="0" smtClean="0"/>
              <a:t>odminování</a:t>
            </a:r>
          </a:p>
          <a:p>
            <a:r>
              <a:rPr lang="cs-CZ" dirty="0" smtClean="0"/>
              <a:t>likvidace UXO</a:t>
            </a:r>
          </a:p>
          <a:p>
            <a:r>
              <a:rPr lang="cs-CZ" dirty="0" smtClean="0"/>
              <a:t>výcvik inspektorů pro technickou kontrolu zbraní a munice</a:t>
            </a:r>
          </a:p>
          <a:p>
            <a:r>
              <a:rPr lang="cs-CZ" dirty="0" smtClean="0"/>
              <a:t>zlepšení standardu fungování skladů a munice</a:t>
            </a:r>
          </a:p>
          <a:p>
            <a:r>
              <a:rPr lang="cs-CZ" dirty="0" smtClean="0"/>
              <a:t>pořízení kapacit pro testování munice (chemické, střelecké, technické)</a:t>
            </a:r>
          </a:p>
          <a:p>
            <a:r>
              <a:rPr lang="cs-CZ" dirty="0" smtClean="0"/>
              <a:t>výstavba kapacit pro </a:t>
            </a:r>
            <a:r>
              <a:rPr lang="cs-CZ" dirty="0" err="1" smtClean="0"/>
              <a:t>delaboraci</a:t>
            </a:r>
            <a:r>
              <a:rPr lang="cs-CZ" dirty="0" smtClean="0"/>
              <a:t> munice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0B1E1-6A88-47D3-9DC0-F210010F616D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8899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Myriad Pro" pitchFamily="34" charset="0"/>
              </a:rPr>
              <a:t>Demil</a:t>
            </a:r>
            <a:r>
              <a:rPr lang="en-US" b="1" dirty="0" smtClean="0">
                <a:latin typeface="Myriad Pro" pitchFamily="34" charset="0"/>
              </a:rPr>
              <a:t> Ops</a:t>
            </a:r>
            <a:endParaRPr lang="en-US" b="1" dirty="0">
              <a:latin typeface="Myriad Pro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2400" y="5562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79512" y="1447031"/>
            <a:ext cx="6400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en-US" b="1" dirty="0" smtClean="0">
              <a:latin typeface="Myriad Pro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Myriad Pro" pitchFamily="34" charset="0"/>
              </a:rPr>
              <a:t> 34 pieces of Air </a:t>
            </a:r>
            <a:r>
              <a:rPr lang="en-US" b="1" dirty="0">
                <a:latin typeface="Myriad Pro" pitchFamily="34" charset="0"/>
              </a:rPr>
              <a:t>Fuel Bombs – FAB </a:t>
            </a:r>
            <a:r>
              <a:rPr lang="en-US" b="1" dirty="0" smtClean="0">
                <a:latin typeface="Myriad Pro" pitchFamily="34" charset="0"/>
              </a:rPr>
              <a:t>275</a:t>
            </a:r>
          </a:p>
          <a:p>
            <a:pPr algn="ctr">
              <a:buNone/>
            </a:pPr>
            <a:endParaRPr lang="en-US" b="1" dirty="0">
              <a:latin typeface="Myriad Pro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Myriad Pro" pitchFamily="34" charset="0"/>
              </a:rPr>
              <a:t> 24 pieces of Air </a:t>
            </a:r>
            <a:r>
              <a:rPr lang="en-US" b="1" dirty="0">
                <a:latin typeface="Myriad Pro" pitchFamily="34" charset="0"/>
              </a:rPr>
              <a:t>Fuel Bombs – RFAB 275 M91</a:t>
            </a:r>
          </a:p>
          <a:p>
            <a:pPr>
              <a:buNone/>
            </a:pPr>
            <a:endParaRPr lang="en-US" b="1" dirty="0">
              <a:latin typeface="Myriad Pro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Myriad Pro" pitchFamily="34" charset="0"/>
              </a:rPr>
              <a:t> 321 pieces of Cluster </a:t>
            </a:r>
            <a:r>
              <a:rPr lang="en-US" b="1" dirty="0">
                <a:latin typeface="Myriad Pro" pitchFamily="34" charset="0"/>
              </a:rPr>
              <a:t>Bombs – BL 755</a:t>
            </a:r>
          </a:p>
          <a:p>
            <a:pPr>
              <a:buNone/>
            </a:pPr>
            <a:endParaRPr lang="en-US" b="1" dirty="0">
              <a:latin typeface="Myriad Pro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Myriad Pro" pitchFamily="34" charset="0"/>
              </a:rPr>
              <a:t> 151 pieces of Rocket </a:t>
            </a:r>
            <a:r>
              <a:rPr lang="en-US" b="1" dirty="0">
                <a:latin typeface="Myriad Pro" pitchFamily="34" charset="0"/>
              </a:rPr>
              <a:t>with Cluster Warhead – </a:t>
            </a:r>
            <a:r>
              <a:rPr lang="en-US" b="1" dirty="0" err="1">
                <a:latin typeface="Myriad Pro" pitchFamily="34" charset="0"/>
              </a:rPr>
              <a:t>Orkan</a:t>
            </a:r>
            <a:r>
              <a:rPr lang="en-US" b="1" dirty="0">
                <a:latin typeface="Myriad Pro" pitchFamily="34" charset="0"/>
              </a:rPr>
              <a:t> 282</a:t>
            </a:r>
          </a:p>
          <a:p>
            <a:pPr>
              <a:buNone/>
            </a:pPr>
            <a:endParaRPr lang="en-US" b="1" dirty="0">
              <a:latin typeface="Myriad Pro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Myriad Pro" pitchFamily="34" charset="0"/>
              </a:rPr>
              <a:t> Over 100,000 pieces of Cluster </a:t>
            </a:r>
            <a:r>
              <a:rPr lang="en-US" b="1" dirty="0">
                <a:latin typeface="Myriad Pro" pitchFamily="34" charset="0"/>
              </a:rPr>
              <a:t>Sub-munitions – KB </a:t>
            </a:r>
            <a:r>
              <a:rPr lang="en-US" b="1" dirty="0" smtClean="0">
                <a:latin typeface="Myriad Pro" pitchFamily="34" charset="0"/>
              </a:rPr>
              <a:t>1</a:t>
            </a:r>
          </a:p>
          <a:p>
            <a:pPr>
              <a:buNone/>
            </a:pPr>
            <a:endParaRPr lang="en-US" b="1" dirty="0">
              <a:latin typeface="Myriad Pro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Myriad Pro" pitchFamily="34" charset="0"/>
              </a:rPr>
              <a:t> Around 9,000 </a:t>
            </a:r>
            <a:r>
              <a:rPr lang="en-US" b="1" dirty="0" err="1" smtClean="0">
                <a:latin typeface="Myriad Pro" pitchFamily="34" charset="0"/>
              </a:rPr>
              <a:t>tonnes</a:t>
            </a:r>
            <a:r>
              <a:rPr lang="en-US" b="1" dirty="0" smtClean="0">
                <a:latin typeface="Myriad Pro" pitchFamily="34" charset="0"/>
              </a:rPr>
              <a:t> of Conventional Artillery Ammo</a:t>
            </a:r>
          </a:p>
          <a:p>
            <a:pPr>
              <a:buNone/>
            </a:pPr>
            <a:endParaRPr lang="en-US" b="1" dirty="0" smtClean="0">
              <a:latin typeface="Myriad Pro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Myriad Pro" pitchFamily="34" charset="0"/>
              </a:rPr>
              <a:t> Over 300,000 pieces SALW Ammunition</a:t>
            </a:r>
          </a:p>
          <a:p>
            <a:pPr>
              <a:buFont typeface="Arial" pitchFamily="34" charset="0"/>
              <a:buChar char="•"/>
            </a:pPr>
            <a:endParaRPr lang="en-US" b="1" dirty="0" smtClean="0">
              <a:latin typeface="Myriad Pro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Myriad Pro" pitchFamily="34" charset="0"/>
              </a:rPr>
              <a:t> Destruction of 30,081 pieces of weapons</a:t>
            </a:r>
          </a:p>
          <a:p>
            <a:pPr algn="ctr">
              <a:buNone/>
            </a:pPr>
            <a:endParaRPr lang="en-US" dirty="0">
              <a:latin typeface="Myriad Pro" pitchFamily="34" charset="0"/>
            </a:endParaRPr>
          </a:p>
          <a:p>
            <a:pPr algn="ctr">
              <a:buNone/>
            </a:pPr>
            <a:endParaRPr lang="en-US" dirty="0">
              <a:latin typeface="Myriad Pro" pitchFamily="34" charset="0"/>
            </a:endParaRPr>
          </a:p>
        </p:txBody>
      </p:sp>
      <p:pic>
        <p:nvPicPr>
          <p:cNvPr id="10241" name="Picture 1" descr="C:\Users\jporobic\Pictures\Glamoc 06102011 Unistavanje BL755\BL 755 Cluster Bomb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295400"/>
            <a:ext cx="2438400" cy="1621536"/>
          </a:xfrm>
          <a:prstGeom prst="rect">
            <a:avLst/>
          </a:prstGeom>
          <a:noFill/>
        </p:spPr>
      </p:pic>
      <p:pic>
        <p:nvPicPr>
          <p:cNvPr id="10242" name="Picture 2" descr="C:\Users\jporobic\Pictures\FAB 275\Areal Bomb with Rocket Motors RFAB 275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3124200"/>
            <a:ext cx="2438400" cy="1618488"/>
          </a:xfrm>
          <a:prstGeom prst="rect">
            <a:avLst/>
          </a:prstGeom>
          <a:noFill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4876800"/>
            <a:ext cx="2438400" cy="1621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0B1E1-6A88-47D3-9DC0-F210010F616D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937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7" name="Rectangle 3"/>
          <p:cNvSpPr>
            <a:spLocks noChangeArrowheads="1"/>
          </p:cNvSpPr>
          <p:nvPr/>
        </p:nvSpPr>
        <p:spPr bwMode="auto">
          <a:xfrm>
            <a:off x="4630241" y="4265340"/>
            <a:ext cx="2994025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bs-Latn-BA" altLang="cs-CZ" sz="1800" b="0">
              <a:latin typeface="Times New Roman" pitchFamily="18" charset="0"/>
            </a:endParaRPr>
          </a:p>
        </p:txBody>
      </p:sp>
      <p:pic>
        <p:nvPicPr>
          <p:cNvPr id="2058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979" y="188640"/>
            <a:ext cx="6929437" cy="53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30" name="Oval 17"/>
          <p:cNvSpPr>
            <a:spLocks noChangeArrowheads="1"/>
          </p:cNvSpPr>
          <p:nvPr/>
        </p:nvSpPr>
        <p:spPr bwMode="auto">
          <a:xfrm>
            <a:off x="1793379" y="1277665"/>
            <a:ext cx="503237" cy="215900"/>
          </a:xfrm>
          <a:prstGeom prst="ellipse">
            <a:avLst/>
          </a:prstGeom>
          <a:solidFill>
            <a:srgbClr val="00FF00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 wrap="none" lIns="274292" tIns="91430" rIns="274292" bIns="91430" anchor="ctr" anchorCtr="1"/>
          <a:lstStyle>
            <a:lvl1pPr defTabSz="449263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49263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49263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49263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49263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cs-CZ">
                <a:cs typeface="Lucida Sans Unicode" pitchFamily="34" charset="0"/>
              </a:rPr>
              <a:t>3</a:t>
            </a:r>
            <a:endParaRPr lang="en-US" altLang="cs-CZ">
              <a:cs typeface="Lucida Sans Unicode" pitchFamily="34" charset="0"/>
            </a:endParaRPr>
          </a:p>
        </p:txBody>
      </p:sp>
      <p:sp>
        <p:nvSpPr>
          <p:cNvPr id="205831" name="Oval 22"/>
          <p:cNvSpPr>
            <a:spLocks noChangeArrowheads="1"/>
          </p:cNvSpPr>
          <p:nvPr/>
        </p:nvSpPr>
        <p:spPr bwMode="auto">
          <a:xfrm>
            <a:off x="5579566" y="4725715"/>
            <a:ext cx="503238" cy="252412"/>
          </a:xfrm>
          <a:prstGeom prst="ellipse">
            <a:avLst/>
          </a:prstGeom>
          <a:solidFill>
            <a:srgbClr val="00FF00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 wrap="none" lIns="274292" tIns="91430" rIns="274292" bIns="91430" anchor="ctr" anchorCtr="1"/>
          <a:lstStyle>
            <a:lvl1pPr defTabSz="449263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49263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49263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49263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49263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hr-HR" altLang="cs-CZ">
                <a:cs typeface="Lucida Sans Unicode" pitchFamily="34" charset="0"/>
              </a:rPr>
              <a:t>13</a:t>
            </a:r>
            <a:endParaRPr lang="en-US" altLang="cs-CZ">
              <a:cs typeface="Lucida Sans Unicode" pitchFamily="34" charset="0"/>
            </a:endParaRPr>
          </a:p>
        </p:txBody>
      </p:sp>
      <p:sp>
        <p:nvSpPr>
          <p:cNvPr id="205835" name="Rectangle 65"/>
          <p:cNvSpPr>
            <a:spLocks noChangeArrowheads="1"/>
          </p:cNvSpPr>
          <p:nvPr/>
        </p:nvSpPr>
        <p:spPr bwMode="auto">
          <a:xfrm>
            <a:off x="6601916" y="5157812"/>
            <a:ext cx="1714500" cy="2159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altLang="cs-CZ" sz="1200" dirty="0" smtClean="0">
                <a:latin typeface="Times New Roman" pitchFamily="18" charset="0"/>
              </a:rPr>
              <a:t>otevřené: 15</a:t>
            </a:r>
            <a:endParaRPr lang="en-US" altLang="cs-CZ" sz="1200" dirty="0">
              <a:latin typeface="Times New Roman" pitchFamily="18" charset="0"/>
            </a:endParaRPr>
          </a:p>
        </p:txBody>
      </p:sp>
      <p:sp>
        <p:nvSpPr>
          <p:cNvPr id="205837" name="Oval 17"/>
          <p:cNvSpPr>
            <a:spLocks noChangeArrowheads="1"/>
          </p:cNvSpPr>
          <p:nvPr/>
        </p:nvSpPr>
        <p:spPr bwMode="auto">
          <a:xfrm>
            <a:off x="3365004" y="1706290"/>
            <a:ext cx="503237" cy="215900"/>
          </a:xfrm>
          <a:prstGeom prst="ellipse">
            <a:avLst/>
          </a:prstGeom>
          <a:solidFill>
            <a:srgbClr val="00FF00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 wrap="none" lIns="274292" tIns="91430" rIns="274292" bIns="91430" anchor="ctr" anchorCtr="1"/>
          <a:lstStyle>
            <a:lvl1pPr defTabSz="449263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49263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49263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49263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49263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cs-CZ">
                <a:cs typeface="Lucida Sans Unicode" pitchFamily="34" charset="0"/>
              </a:rPr>
              <a:t>1</a:t>
            </a:r>
            <a:endParaRPr lang="en-US" altLang="cs-CZ">
              <a:cs typeface="Lucida Sans Unicode" pitchFamily="34" charset="0"/>
            </a:endParaRPr>
          </a:p>
        </p:txBody>
      </p:sp>
      <p:sp>
        <p:nvSpPr>
          <p:cNvPr id="205838" name="Oval 17"/>
          <p:cNvSpPr>
            <a:spLocks noChangeArrowheads="1"/>
          </p:cNvSpPr>
          <p:nvPr/>
        </p:nvSpPr>
        <p:spPr bwMode="auto">
          <a:xfrm>
            <a:off x="4571504" y="4078015"/>
            <a:ext cx="503237" cy="215900"/>
          </a:xfrm>
          <a:prstGeom prst="ellipse">
            <a:avLst/>
          </a:prstGeom>
          <a:solidFill>
            <a:srgbClr val="00FF00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 wrap="none" lIns="274292" tIns="91430" rIns="274292" bIns="91430" anchor="ctr" anchorCtr="1"/>
          <a:lstStyle>
            <a:lvl1pPr defTabSz="449263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49263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49263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49263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49263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cs-CZ">
                <a:cs typeface="Lucida Sans Unicode" pitchFamily="34" charset="0"/>
              </a:rPr>
              <a:t>4</a:t>
            </a:r>
            <a:endParaRPr lang="en-US" altLang="cs-CZ">
              <a:cs typeface="Lucida Sans Unicode" pitchFamily="34" charset="0"/>
            </a:endParaRPr>
          </a:p>
        </p:txBody>
      </p:sp>
      <p:sp>
        <p:nvSpPr>
          <p:cNvPr id="205839" name="Oval 17"/>
          <p:cNvSpPr>
            <a:spLocks noChangeArrowheads="1"/>
          </p:cNvSpPr>
          <p:nvPr/>
        </p:nvSpPr>
        <p:spPr bwMode="auto">
          <a:xfrm>
            <a:off x="5722441" y="3349352"/>
            <a:ext cx="503238" cy="215900"/>
          </a:xfrm>
          <a:prstGeom prst="ellipse">
            <a:avLst/>
          </a:prstGeom>
          <a:solidFill>
            <a:srgbClr val="00FF00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 wrap="none" lIns="274292" tIns="91430" rIns="274292" bIns="91430" anchor="ctr" anchorCtr="1"/>
          <a:lstStyle>
            <a:lvl1pPr defTabSz="449263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49263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49263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49263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49263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cs-CZ">
                <a:cs typeface="Lucida Sans Unicode" pitchFamily="34" charset="0"/>
              </a:rPr>
              <a:t>2</a:t>
            </a:r>
            <a:endParaRPr lang="en-US" altLang="cs-CZ">
              <a:cs typeface="Lucida Sans Unicode" pitchFamily="34" charset="0"/>
            </a:endParaRPr>
          </a:p>
        </p:txBody>
      </p:sp>
      <p:sp>
        <p:nvSpPr>
          <p:cNvPr id="205840" name="Oval 17"/>
          <p:cNvSpPr>
            <a:spLocks noChangeArrowheads="1"/>
          </p:cNvSpPr>
          <p:nvPr/>
        </p:nvSpPr>
        <p:spPr bwMode="auto">
          <a:xfrm>
            <a:off x="6436816" y="1634852"/>
            <a:ext cx="503238" cy="215900"/>
          </a:xfrm>
          <a:prstGeom prst="ellipse">
            <a:avLst/>
          </a:prstGeom>
          <a:solidFill>
            <a:srgbClr val="00FF00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 wrap="none" lIns="274292" tIns="91430" rIns="274292" bIns="91430" anchor="ctr" anchorCtr="1"/>
          <a:lstStyle>
            <a:lvl1pPr defTabSz="449263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49263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49263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49263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49263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cs-CZ">
                <a:cs typeface="Lucida Sans Unicode" pitchFamily="34" charset="0"/>
              </a:rPr>
              <a:t>5</a:t>
            </a:r>
            <a:endParaRPr lang="en-US" altLang="cs-CZ">
              <a:cs typeface="Lucida Sans Unicode" pitchFamily="34" charset="0"/>
            </a:endParaRPr>
          </a:p>
        </p:txBody>
      </p:sp>
      <p:sp>
        <p:nvSpPr>
          <p:cNvPr id="205841" name="Oval 22"/>
          <p:cNvSpPr>
            <a:spLocks noChangeArrowheads="1"/>
          </p:cNvSpPr>
          <p:nvPr/>
        </p:nvSpPr>
        <p:spPr bwMode="auto">
          <a:xfrm>
            <a:off x="4150816" y="2349227"/>
            <a:ext cx="503238" cy="252413"/>
          </a:xfrm>
          <a:prstGeom prst="ellipse">
            <a:avLst/>
          </a:prstGeom>
          <a:solidFill>
            <a:srgbClr val="00FF00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 wrap="none" lIns="274292" tIns="91430" rIns="274292" bIns="91430" anchor="ctr" anchorCtr="1"/>
          <a:lstStyle>
            <a:lvl1pPr defTabSz="449263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49263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49263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49263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49263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hr-HR" altLang="cs-CZ">
                <a:cs typeface="Lucida Sans Unicode" pitchFamily="34" charset="0"/>
              </a:rPr>
              <a:t>6</a:t>
            </a:r>
            <a:endParaRPr lang="en-US" altLang="cs-CZ">
              <a:cs typeface="Lucida Sans Unicode" pitchFamily="34" charset="0"/>
            </a:endParaRPr>
          </a:p>
        </p:txBody>
      </p:sp>
      <p:sp>
        <p:nvSpPr>
          <p:cNvPr id="205842" name="Oval 22"/>
          <p:cNvSpPr>
            <a:spLocks noChangeArrowheads="1"/>
          </p:cNvSpPr>
          <p:nvPr/>
        </p:nvSpPr>
        <p:spPr bwMode="auto">
          <a:xfrm>
            <a:off x="5581154" y="3069952"/>
            <a:ext cx="503237" cy="252413"/>
          </a:xfrm>
          <a:prstGeom prst="ellipse">
            <a:avLst/>
          </a:prstGeom>
          <a:solidFill>
            <a:srgbClr val="00FF00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 wrap="none" lIns="274292" tIns="91430" rIns="274292" bIns="91430" anchor="ctr" anchorCtr="1"/>
          <a:lstStyle>
            <a:lvl1pPr defTabSz="449263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49263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49263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49263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49263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hr-HR" altLang="cs-CZ">
                <a:cs typeface="Lucida Sans Unicode" pitchFamily="34" charset="0"/>
              </a:rPr>
              <a:t>7</a:t>
            </a:r>
            <a:endParaRPr lang="en-US" altLang="cs-CZ">
              <a:cs typeface="Lucida Sans Unicode" pitchFamily="34" charset="0"/>
            </a:endParaRPr>
          </a:p>
        </p:txBody>
      </p:sp>
      <p:sp>
        <p:nvSpPr>
          <p:cNvPr id="205843" name="Oval 22"/>
          <p:cNvSpPr>
            <a:spLocks noChangeArrowheads="1"/>
          </p:cNvSpPr>
          <p:nvPr/>
        </p:nvSpPr>
        <p:spPr bwMode="auto">
          <a:xfrm>
            <a:off x="5147766" y="3789090"/>
            <a:ext cx="503238" cy="252412"/>
          </a:xfrm>
          <a:prstGeom prst="ellipse">
            <a:avLst/>
          </a:prstGeom>
          <a:solidFill>
            <a:srgbClr val="00FF00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 wrap="none" lIns="274292" tIns="91430" rIns="274292" bIns="91430" anchor="ctr" anchorCtr="1"/>
          <a:lstStyle>
            <a:lvl1pPr defTabSz="449263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49263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49263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49263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49263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hr-HR" altLang="cs-CZ">
                <a:cs typeface="Lucida Sans Unicode" pitchFamily="34" charset="0"/>
              </a:rPr>
              <a:t>8</a:t>
            </a:r>
            <a:endParaRPr lang="en-US" altLang="cs-CZ">
              <a:cs typeface="Lucida Sans Unicode" pitchFamily="34" charset="0"/>
            </a:endParaRPr>
          </a:p>
        </p:txBody>
      </p:sp>
      <p:sp>
        <p:nvSpPr>
          <p:cNvPr id="205844" name="Oval 22"/>
          <p:cNvSpPr>
            <a:spLocks noChangeArrowheads="1"/>
          </p:cNvSpPr>
          <p:nvPr/>
        </p:nvSpPr>
        <p:spPr bwMode="auto">
          <a:xfrm>
            <a:off x="4715966" y="2565127"/>
            <a:ext cx="503238" cy="252413"/>
          </a:xfrm>
          <a:prstGeom prst="ellipse">
            <a:avLst/>
          </a:prstGeom>
          <a:solidFill>
            <a:srgbClr val="00FF00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 wrap="none" lIns="274292" tIns="91430" rIns="274292" bIns="91430" anchor="ctr" anchorCtr="1"/>
          <a:lstStyle>
            <a:lvl1pPr defTabSz="449263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49263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49263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49263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49263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hr-HR" altLang="cs-CZ">
                <a:cs typeface="Lucida Sans Unicode" pitchFamily="34" charset="0"/>
              </a:rPr>
              <a:t>9</a:t>
            </a:r>
            <a:endParaRPr lang="en-US" altLang="cs-CZ">
              <a:cs typeface="Lucida Sans Unicode" pitchFamily="34" charset="0"/>
            </a:endParaRPr>
          </a:p>
        </p:txBody>
      </p:sp>
      <p:sp>
        <p:nvSpPr>
          <p:cNvPr id="205845" name="Oval 22"/>
          <p:cNvSpPr>
            <a:spLocks noChangeArrowheads="1"/>
          </p:cNvSpPr>
          <p:nvPr/>
        </p:nvSpPr>
        <p:spPr bwMode="auto">
          <a:xfrm>
            <a:off x="6151066" y="920477"/>
            <a:ext cx="503238" cy="252413"/>
          </a:xfrm>
          <a:prstGeom prst="ellipse">
            <a:avLst/>
          </a:prstGeom>
          <a:solidFill>
            <a:srgbClr val="00FF00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 wrap="none" lIns="274292" tIns="91430" rIns="274292" bIns="91430" anchor="ctr" anchorCtr="1"/>
          <a:lstStyle>
            <a:lvl1pPr defTabSz="449263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49263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49263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49263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49263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hr-HR" altLang="cs-CZ">
                <a:cs typeface="Lucida Sans Unicode" pitchFamily="34" charset="0"/>
              </a:rPr>
              <a:t>10</a:t>
            </a:r>
            <a:endParaRPr lang="en-US" altLang="cs-CZ">
              <a:cs typeface="Lucida Sans Unicode" pitchFamily="34" charset="0"/>
            </a:endParaRPr>
          </a:p>
        </p:txBody>
      </p:sp>
      <p:sp>
        <p:nvSpPr>
          <p:cNvPr id="205846" name="Oval 22"/>
          <p:cNvSpPr>
            <a:spLocks noChangeArrowheads="1"/>
          </p:cNvSpPr>
          <p:nvPr/>
        </p:nvSpPr>
        <p:spPr bwMode="auto">
          <a:xfrm>
            <a:off x="6222504" y="3206477"/>
            <a:ext cx="503237" cy="252413"/>
          </a:xfrm>
          <a:prstGeom prst="ellipse">
            <a:avLst/>
          </a:prstGeom>
          <a:solidFill>
            <a:srgbClr val="00FF00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 wrap="none" lIns="274292" tIns="91430" rIns="274292" bIns="91430" anchor="ctr" anchorCtr="1"/>
          <a:lstStyle>
            <a:lvl1pPr defTabSz="449263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49263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49263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49263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49263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hr-HR" altLang="cs-CZ">
                <a:cs typeface="Lucida Sans Unicode" pitchFamily="34" charset="0"/>
              </a:rPr>
              <a:t>11</a:t>
            </a:r>
            <a:endParaRPr lang="en-US" altLang="cs-CZ">
              <a:cs typeface="Lucida Sans Unicode" pitchFamily="34" charset="0"/>
            </a:endParaRPr>
          </a:p>
        </p:txBody>
      </p:sp>
      <p:sp>
        <p:nvSpPr>
          <p:cNvPr id="205847" name="Oval 22"/>
          <p:cNvSpPr>
            <a:spLocks noChangeArrowheads="1"/>
          </p:cNvSpPr>
          <p:nvPr/>
        </p:nvSpPr>
        <p:spPr bwMode="auto">
          <a:xfrm>
            <a:off x="4079379" y="1134790"/>
            <a:ext cx="503237" cy="252412"/>
          </a:xfrm>
          <a:prstGeom prst="ellipse">
            <a:avLst/>
          </a:prstGeom>
          <a:solidFill>
            <a:srgbClr val="00FF00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 wrap="none" lIns="274292" tIns="91430" rIns="274292" bIns="91430" anchor="ctr" anchorCtr="1"/>
          <a:lstStyle>
            <a:lvl1pPr defTabSz="449263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49263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49263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49263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49263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hr-HR" altLang="cs-CZ">
                <a:cs typeface="Lucida Sans Unicode" pitchFamily="34" charset="0"/>
              </a:rPr>
              <a:t>12</a:t>
            </a:r>
            <a:endParaRPr lang="en-US" altLang="cs-CZ">
              <a:cs typeface="Lucida Sans Unicode" pitchFamily="34" charset="0"/>
            </a:endParaRPr>
          </a:p>
        </p:txBody>
      </p:sp>
      <p:sp>
        <p:nvSpPr>
          <p:cNvPr id="205848" name="Oval 22"/>
          <p:cNvSpPr>
            <a:spLocks noChangeArrowheads="1"/>
          </p:cNvSpPr>
          <p:nvPr/>
        </p:nvSpPr>
        <p:spPr bwMode="auto">
          <a:xfrm>
            <a:off x="6947991" y="3501752"/>
            <a:ext cx="503238" cy="252413"/>
          </a:xfrm>
          <a:prstGeom prst="ellipse">
            <a:avLst/>
          </a:prstGeom>
          <a:solidFill>
            <a:srgbClr val="00FF00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 wrap="none" lIns="274292" tIns="91430" rIns="274292" bIns="91430" anchor="ctr" anchorCtr="1"/>
          <a:lstStyle>
            <a:lvl1pPr defTabSz="449263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49263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49263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49263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49263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hr-HR" altLang="cs-CZ">
                <a:cs typeface="Lucida Sans Unicode" pitchFamily="34" charset="0"/>
              </a:rPr>
              <a:t>14</a:t>
            </a:r>
            <a:endParaRPr lang="en-US" altLang="cs-CZ">
              <a:cs typeface="Lucida Sans Unicode" pitchFamily="34" charset="0"/>
            </a:endParaRPr>
          </a:p>
        </p:txBody>
      </p:sp>
      <p:sp>
        <p:nvSpPr>
          <p:cNvPr id="205849" name="Oval 22"/>
          <p:cNvSpPr>
            <a:spLocks noChangeArrowheads="1"/>
          </p:cNvSpPr>
          <p:nvPr/>
        </p:nvSpPr>
        <p:spPr bwMode="auto">
          <a:xfrm>
            <a:off x="7436941" y="2992165"/>
            <a:ext cx="503238" cy="252412"/>
          </a:xfrm>
          <a:prstGeom prst="ellipse">
            <a:avLst/>
          </a:prstGeom>
          <a:solidFill>
            <a:srgbClr val="00FF00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 wrap="none" lIns="274292" tIns="91430" rIns="274292" bIns="91430" anchor="ctr" anchorCtr="1"/>
          <a:lstStyle>
            <a:lvl1pPr defTabSz="449263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49263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49263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49263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49263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hr-HR" altLang="cs-CZ">
                <a:cs typeface="Lucida Sans Unicode" pitchFamily="34" charset="0"/>
              </a:rPr>
              <a:t>15</a:t>
            </a:r>
            <a:endParaRPr lang="en-US" altLang="cs-CZ">
              <a:cs typeface="Lucida Sans Unicode" pitchFamily="34" charset="0"/>
            </a:endParaRPr>
          </a:p>
        </p:txBody>
      </p:sp>
      <p:sp>
        <p:nvSpPr>
          <p:cNvPr id="205852" name="Rectangle 65"/>
          <p:cNvSpPr>
            <a:spLocks noChangeArrowheads="1"/>
          </p:cNvSpPr>
          <p:nvPr/>
        </p:nvSpPr>
        <p:spPr bwMode="auto">
          <a:xfrm>
            <a:off x="6601916" y="5373340"/>
            <a:ext cx="1714500" cy="215900"/>
          </a:xfrm>
          <a:prstGeom prst="rect">
            <a:avLst/>
          </a:prstGeom>
          <a:solidFill>
            <a:srgbClr val="CC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altLang="cs-CZ" sz="1200" dirty="0" smtClean="0">
                <a:latin typeface="Times New Roman" pitchFamily="18" charset="0"/>
              </a:rPr>
              <a:t>uzavřené: 7</a:t>
            </a:r>
            <a:endParaRPr lang="en-US" altLang="cs-CZ" sz="1200" dirty="0">
              <a:latin typeface="Times New Roman" pitchFamily="18" charset="0"/>
            </a:endParaRPr>
          </a:p>
        </p:txBody>
      </p:sp>
      <p:sp>
        <p:nvSpPr>
          <p:cNvPr id="205854" name="Oval 17"/>
          <p:cNvSpPr>
            <a:spLocks noChangeArrowheads="1"/>
          </p:cNvSpPr>
          <p:nvPr/>
        </p:nvSpPr>
        <p:spPr bwMode="auto">
          <a:xfrm>
            <a:off x="4787404" y="3212827"/>
            <a:ext cx="503237" cy="215900"/>
          </a:xfrm>
          <a:prstGeom prst="ellipse">
            <a:avLst/>
          </a:prstGeom>
          <a:solidFill>
            <a:srgbClr val="CC66FF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 wrap="none" lIns="274292" tIns="91430" rIns="274292" bIns="91430" anchor="ctr" anchorCtr="1"/>
          <a:lstStyle>
            <a:lvl1pPr defTabSz="449263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49263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49263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49263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49263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cs-CZ">
                <a:cs typeface="Lucida Sans Unicode" pitchFamily="34" charset="0"/>
              </a:rPr>
              <a:t>1</a:t>
            </a:r>
            <a:endParaRPr lang="en-US" altLang="cs-CZ">
              <a:cs typeface="Lucida Sans Unicode" pitchFamily="34" charset="0"/>
            </a:endParaRPr>
          </a:p>
        </p:txBody>
      </p:sp>
      <p:sp>
        <p:nvSpPr>
          <p:cNvPr id="205856" name="Oval 17"/>
          <p:cNvSpPr>
            <a:spLocks noChangeArrowheads="1"/>
          </p:cNvSpPr>
          <p:nvPr/>
        </p:nvSpPr>
        <p:spPr bwMode="auto">
          <a:xfrm>
            <a:off x="5292229" y="2709590"/>
            <a:ext cx="503237" cy="215900"/>
          </a:xfrm>
          <a:prstGeom prst="ellipse">
            <a:avLst/>
          </a:prstGeom>
          <a:solidFill>
            <a:srgbClr val="CC66FF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 wrap="none" lIns="274292" tIns="91430" rIns="274292" bIns="91430" anchor="ctr" anchorCtr="1"/>
          <a:lstStyle>
            <a:lvl1pPr defTabSz="449263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49263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49263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49263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49263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cs-CZ">
                <a:cs typeface="Lucida Sans Unicode" pitchFamily="34" charset="0"/>
              </a:rPr>
              <a:t>2</a:t>
            </a:r>
            <a:endParaRPr lang="en-US" altLang="cs-CZ">
              <a:cs typeface="Lucida Sans Unicode" pitchFamily="34" charset="0"/>
            </a:endParaRPr>
          </a:p>
        </p:txBody>
      </p:sp>
      <p:sp>
        <p:nvSpPr>
          <p:cNvPr id="205857" name="Oval 17"/>
          <p:cNvSpPr>
            <a:spLocks noChangeArrowheads="1"/>
          </p:cNvSpPr>
          <p:nvPr/>
        </p:nvSpPr>
        <p:spPr bwMode="auto">
          <a:xfrm>
            <a:off x="4715966" y="2277790"/>
            <a:ext cx="503238" cy="215900"/>
          </a:xfrm>
          <a:prstGeom prst="ellipse">
            <a:avLst/>
          </a:prstGeom>
          <a:solidFill>
            <a:srgbClr val="CC66FF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 wrap="none" lIns="274292" tIns="91430" rIns="274292" bIns="91430" anchor="ctr" anchorCtr="1"/>
          <a:lstStyle>
            <a:lvl1pPr defTabSz="449263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49263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49263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49263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49263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cs-CZ">
                <a:cs typeface="Lucida Sans Unicode" pitchFamily="34" charset="0"/>
              </a:rPr>
              <a:t>3</a:t>
            </a:r>
            <a:endParaRPr lang="en-US" altLang="cs-CZ">
              <a:cs typeface="Lucida Sans Unicode" pitchFamily="34" charset="0"/>
            </a:endParaRPr>
          </a:p>
        </p:txBody>
      </p:sp>
      <p:sp>
        <p:nvSpPr>
          <p:cNvPr id="205858" name="Oval 17"/>
          <p:cNvSpPr>
            <a:spLocks noChangeArrowheads="1"/>
          </p:cNvSpPr>
          <p:nvPr/>
        </p:nvSpPr>
        <p:spPr bwMode="auto">
          <a:xfrm>
            <a:off x="5074741" y="1772965"/>
            <a:ext cx="503238" cy="215900"/>
          </a:xfrm>
          <a:prstGeom prst="ellipse">
            <a:avLst/>
          </a:prstGeom>
          <a:solidFill>
            <a:srgbClr val="CC66FF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 wrap="none" lIns="274292" tIns="91430" rIns="274292" bIns="91430" anchor="ctr" anchorCtr="1"/>
          <a:lstStyle>
            <a:lvl1pPr defTabSz="449263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49263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49263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49263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49263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cs-CZ">
                <a:cs typeface="Lucida Sans Unicode" pitchFamily="34" charset="0"/>
              </a:rPr>
              <a:t>4</a:t>
            </a:r>
            <a:endParaRPr lang="en-US" altLang="cs-CZ">
              <a:cs typeface="Lucida Sans Unicode" pitchFamily="34" charset="0"/>
            </a:endParaRPr>
          </a:p>
        </p:txBody>
      </p:sp>
      <p:sp>
        <p:nvSpPr>
          <p:cNvPr id="205859" name="Oval 17"/>
          <p:cNvSpPr>
            <a:spLocks noChangeArrowheads="1"/>
          </p:cNvSpPr>
          <p:nvPr/>
        </p:nvSpPr>
        <p:spPr bwMode="auto">
          <a:xfrm>
            <a:off x="6874966" y="3141390"/>
            <a:ext cx="503238" cy="215900"/>
          </a:xfrm>
          <a:prstGeom prst="ellipse">
            <a:avLst/>
          </a:prstGeom>
          <a:solidFill>
            <a:srgbClr val="CC66FF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 wrap="none" lIns="274292" tIns="91430" rIns="274292" bIns="91430" anchor="ctr" anchorCtr="1"/>
          <a:lstStyle>
            <a:lvl1pPr defTabSz="449263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49263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49263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49263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49263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cs-CZ">
                <a:cs typeface="Lucida Sans Unicode" pitchFamily="34" charset="0"/>
              </a:rPr>
              <a:t>5</a:t>
            </a:r>
            <a:endParaRPr lang="en-US" altLang="cs-CZ">
              <a:cs typeface="Lucida Sans Unicode" pitchFamily="34" charset="0"/>
            </a:endParaRPr>
          </a:p>
        </p:txBody>
      </p:sp>
      <p:sp>
        <p:nvSpPr>
          <p:cNvPr id="205860" name="Oval 17"/>
          <p:cNvSpPr>
            <a:spLocks noChangeArrowheads="1"/>
          </p:cNvSpPr>
          <p:nvPr/>
        </p:nvSpPr>
        <p:spPr bwMode="auto">
          <a:xfrm>
            <a:off x="6084391" y="1412602"/>
            <a:ext cx="503238" cy="215900"/>
          </a:xfrm>
          <a:prstGeom prst="ellipse">
            <a:avLst/>
          </a:prstGeom>
          <a:solidFill>
            <a:srgbClr val="CC66FF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 wrap="none" lIns="274292" tIns="91430" rIns="274292" bIns="91430" anchor="ctr" anchorCtr="1"/>
          <a:lstStyle>
            <a:lvl1pPr defTabSz="449263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49263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49263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49263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49263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cs-CZ">
                <a:cs typeface="Lucida Sans Unicode" pitchFamily="34" charset="0"/>
              </a:rPr>
              <a:t>6</a:t>
            </a:r>
            <a:endParaRPr lang="en-US" altLang="cs-CZ">
              <a:cs typeface="Lucida Sans Unicode" pitchFamily="34" charset="0"/>
            </a:endParaRPr>
          </a:p>
        </p:txBody>
      </p:sp>
      <p:sp>
        <p:nvSpPr>
          <p:cNvPr id="205861" name="Oval 17"/>
          <p:cNvSpPr>
            <a:spLocks noChangeArrowheads="1"/>
          </p:cNvSpPr>
          <p:nvPr/>
        </p:nvSpPr>
        <p:spPr bwMode="auto">
          <a:xfrm>
            <a:off x="3492004" y="2349227"/>
            <a:ext cx="503237" cy="215900"/>
          </a:xfrm>
          <a:prstGeom prst="ellipse">
            <a:avLst/>
          </a:prstGeom>
          <a:solidFill>
            <a:srgbClr val="CC66FF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 wrap="none" lIns="274292" tIns="91430" rIns="274292" bIns="91430" anchor="ctr" anchorCtr="1"/>
          <a:lstStyle>
            <a:lvl1pPr defTabSz="449263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49263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49263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49263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49263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cs-CZ">
                <a:cs typeface="Lucida Sans Unicode" pitchFamily="34" charset="0"/>
              </a:rPr>
              <a:t>7</a:t>
            </a:r>
            <a:endParaRPr lang="en-US" altLang="cs-CZ">
              <a:cs typeface="Lucida Sans Unicode" pitchFamily="34" charset="0"/>
            </a:endParaRPr>
          </a:p>
        </p:txBody>
      </p:sp>
      <p:pic>
        <p:nvPicPr>
          <p:cNvPr id="36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55" y="3284984"/>
            <a:ext cx="3384749" cy="33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0B1E1-6A88-47D3-9DC0-F210010F616D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09583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52" y="1556792"/>
            <a:ext cx="3657600" cy="2743793"/>
          </a:xfrm>
        </p:spPr>
      </p:pic>
      <p:pic>
        <p:nvPicPr>
          <p:cNvPr id="8" name="Zástupný symbol pro obsah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861048"/>
            <a:ext cx="3657600" cy="2743793"/>
          </a:xfrm>
        </p:spPr>
      </p:pic>
      <p:pic>
        <p:nvPicPr>
          <p:cNvPr id="2050" name="Picture 2" descr="http://www.shrani.si/f/3z/u9/4qlCyRXT/vuck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284984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pload.wikimedia.org/wikipedia/commons/thumb/c/c2/Emblem_of_SFR_Yugoslavia.svg/150px-Emblem_of_SFR_Yugoslavia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013176"/>
            <a:ext cx="1428750" cy="14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vlajky-statu.luksoft.cz/nahled-velky/vlajka_jugoslavi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412776"/>
            <a:ext cx="1872208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0B1E1-6A88-47D3-9DC0-F210010F616D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613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ttp://www.nuigalway.ie/geography/images/UND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1060784" cy="215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oscebih.org/images/oscemissiontobih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062810"/>
            <a:ext cx="3810000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tabernus.com/news/wp-content/uploads/2013/06/nato-logo-for-website-p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972" y="2377032"/>
            <a:ext cx="3127252" cy="155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sutra.ba/slike/politika/eufor-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83" y="4313982"/>
            <a:ext cx="1973458" cy="224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encrypted-tbn0.gstatic.com/images?q=tbn:ANd9GcQGKrjf2CpdOYEHLRDMi7pCDgYyhMh0AQP4As4rXmAWeF7ILFR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397" y="4071944"/>
            <a:ext cx="2718995" cy="159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m.cdn.blog.hu/ka/katpol/image/ammunition/logo_Seesac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894" y="332656"/>
            <a:ext cx="2449498" cy="90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jporobic\Pictures\European-Union logo.jpg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67744" y="332656"/>
            <a:ext cx="2029980" cy="1353319"/>
          </a:xfrm>
          <a:prstGeom prst="rect">
            <a:avLst/>
          </a:prstGeom>
          <a:noFill/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0B1E1-6A88-47D3-9DC0-F210010F616D}" type="slidenum">
              <a:rPr lang="cs-CZ" smtClean="0"/>
              <a:t>20</a:t>
            </a:fld>
            <a:endParaRPr lang="cs-CZ"/>
          </a:p>
        </p:txBody>
      </p:sp>
      <p:pic>
        <p:nvPicPr>
          <p:cNvPr id="5126" name="Picture 6" descr="http://upload.wikimedia.org/wikipedia/commons/thumb/7/79/Bih-usa.svg/120px-Bih-usa.svg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92896"/>
            <a:ext cx="1368152" cy="136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3948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4"/>
          <p:cNvSpPr>
            <a:spLocks noChangeArrowheads="1"/>
          </p:cNvSpPr>
          <p:nvPr/>
        </p:nvSpPr>
        <p:spPr bwMode="auto">
          <a:xfrm>
            <a:off x="35496" y="3284637"/>
            <a:ext cx="2089150" cy="1944688"/>
          </a:xfrm>
          <a:prstGeom prst="rect">
            <a:avLst/>
          </a:prstGeom>
          <a:solidFill>
            <a:schemeClr val="accent1"/>
          </a:solidFill>
          <a:ln w="19050" algn="ctr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cs-CZ"/>
          </a:p>
        </p:txBody>
      </p:sp>
      <p:graphicFrame>
        <p:nvGraphicFramePr>
          <p:cNvPr id="1026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hteck 21"/>
          <p:cNvSpPr/>
          <p:nvPr/>
        </p:nvSpPr>
        <p:spPr>
          <a:xfrm>
            <a:off x="3204146" y="2565500"/>
            <a:ext cx="3095625" cy="28733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e-CH" sz="600" dirty="0">
              <a:solidFill>
                <a:schemeClr val="tx1"/>
              </a:solidFill>
            </a:endParaRPr>
          </a:p>
        </p:txBody>
      </p:sp>
      <p:grpSp>
        <p:nvGrpSpPr>
          <p:cNvPr id="1030" name="Group 21"/>
          <p:cNvGrpSpPr>
            <a:grpSpLocks/>
          </p:cNvGrpSpPr>
          <p:nvPr/>
        </p:nvGrpSpPr>
        <p:grpSpPr bwMode="auto">
          <a:xfrm>
            <a:off x="1043558" y="836712"/>
            <a:ext cx="7219950" cy="4321175"/>
            <a:chOff x="1187450" y="1268413"/>
            <a:chExt cx="7219950" cy="4897437"/>
          </a:xfrm>
        </p:grpSpPr>
        <p:sp>
          <p:nvSpPr>
            <p:cNvPr id="25" name="Flussdiagramm: Auszug 24"/>
            <p:cNvSpPr/>
            <p:nvPr/>
          </p:nvSpPr>
          <p:spPr>
            <a:xfrm>
              <a:off x="1187450" y="1268413"/>
              <a:ext cx="7200900" cy="1369196"/>
            </a:xfrm>
            <a:prstGeom prst="flowChartExtra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de-CH" sz="2400" dirty="0" smtClean="0">
                  <a:solidFill>
                    <a:schemeClr val="tx1"/>
                  </a:solidFill>
                </a:rPr>
                <a:t>MOD</a:t>
              </a:r>
              <a:r>
                <a:rPr lang="cs-CZ" sz="2400" dirty="0" smtClean="0">
                  <a:solidFill>
                    <a:schemeClr val="tx1"/>
                  </a:solidFill>
                </a:rPr>
                <a:t> BIH</a:t>
              </a:r>
              <a:r>
                <a:rPr lang="de-CH" sz="2400" dirty="0">
                  <a:solidFill>
                    <a:schemeClr val="tx1"/>
                  </a:solidFill>
                </a:rPr>
                <a:t/>
              </a:r>
              <a:br>
                <a:rPr lang="de-CH" sz="2400" dirty="0">
                  <a:solidFill>
                    <a:schemeClr val="tx1"/>
                  </a:solidFill>
                </a:rPr>
              </a:br>
              <a:endParaRPr lang="de-CH" sz="2400" dirty="0">
                <a:solidFill>
                  <a:schemeClr val="tx1"/>
                </a:solidFill>
              </a:endParaRPr>
            </a:p>
          </p:txBody>
        </p:sp>
        <p:sp>
          <p:nvSpPr>
            <p:cNvPr id="26" name="Richtungspfeil 25"/>
            <p:cNvSpPr/>
            <p:nvPr/>
          </p:nvSpPr>
          <p:spPr>
            <a:xfrm>
              <a:off x="1187450" y="2781545"/>
              <a:ext cx="7200900" cy="1151491"/>
            </a:xfrm>
            <a:prstGeom prst="homePlate">
              <a:avLst>
                <a:gd name="adj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de-CH" dirty="0">
                  <a:solidFill>
                    <a:schemeClr val="tx1"/>
                  </a:solidFill>
                </a:rPr>
                <a:t>AFBIH JS</a:t>
              </a:r>
              <a:br>
                <a:rPr lang="de-CH" dirty="0">
                  <a:solidFill>
                    <a:schemeClr val="tx1"/>
                  </a:solidFill>
                </a:rPr>
              </a:br>
              <a:endParaRPr lang="de-CH" dirty="0">
                <a:solidFill>
                  <a:schemeClr val="tx1"/>
                </a:solidFill>
              </a:endParaRPr>
            </a:p>
          </p:txBody>
        </p:sp>
        <p:sp>
          <p:nvSpPr>
            <p:cNvPr id="28" name="Rechteck 21"/>
            <p:cNvSpPr/>
            <p:nvPr/>
          </p:nvSpPr>
          <p:spPr>
            <a:xfrm rot="16200000">
              <a:off x="625612" y="4653099"/>
              <a:ext cx="2088877" cy="936625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de-CH" sz="3200" dirty="0">
                  <a:solidFill>
                    <a:schemeClr val="bg1"/>
                  </a:solidFill>
                </a:rPr>
                <a:t>EUFOR</a:t>
              </a:r>
            </a:p>
          </p:txBody>
        </p:sp>
        <p:sp>
          <p:nvSpPr>
            <p:cNvPr id="29" name="Rechteck 21"/>
            <p:cNvSpPr/>
            <p:nvPr/>
          </p:nvSpPr>
          <p:spPr>
            <a:xfrm rot="16200000">
              <a:off x="2193268" y="4653893"/>
              <a:ext cx="2088877" cy="935037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de-CH" sz="3200" dirty="0">
                  <a:solidFill>
                    <a:schemeClr val="bg1"/>
                  </a:solidFill>
                </a:rPr>
                <a:t>NATO HQ</a:t>
              </a:r>
            </a:p>
          </p:txBody>
        </p:sp>
        <p:sp>
          <p:nvSpPr>
            <p:cNvPr id="30" name="Rechteck 21"/>
            <p:cNvSpPr/>
            <p:nvPr/>
          </p:nvSpPr>
          <p:spPr>
            <a:xfrm rot="16200000">
              <a:off x="3760924" y="4653099"/>
              <a:ext cx="2088877" cy="936625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de-CH" sz="3200" dirty="0">
                  <a:solidFill>
                    <a:schemeClr val="bg1"/>
                  </a:solidFill>
                </a:rPr>
                <a:t>OSCE</a:t>
              </a:r>
            </a:p>
          </p:txBody>
        </p:sp>
        <p:sp>
          <p:nvSpPr>
            <p:cNvPr id="31" name="Rechteck 21"/>
            <p:cNvSpPr/>
            <p:nvPr/>
          </p:nvSpPr>
          <p:spPr>
            <a:xfrm rot="16200000">
              <a:off x="5327787" y="4653099"/>
              <a:ext cx="2088877" cy="936625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de-CH" sz="3200" dirty="0">
                  <a:solidFill>
                    <a:schemeClr val="bg1"/>
                  </a:solidFill>
                </a:rPr>
                <a:t>UNDP</a:t>
              </a:r>
            </a:p>
          </p:txBody>
        </p:sp>
        <p:sp>
          <p:nvSpPr>
            <p:cNvPr id="33" name="Rechteck 21"/>
            <p:cNvSpPr/>
            <p:nvPr/>
          </p:nvSpPr>
          <p:spPr>
            <a:xfrm rot="16200000">
              <a:off x="6894649" y="4653099"/>
              <a:ext cx="2088877" cy="936625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de-CH" sz="3200" dirty="0">
                  <a:solidFill>
                    <a:schemeClr val="bg1"/>
                  </a:solidFill>
                </a:rPr>
                <a:t>RASR</a:t>
              </a:r>
            </a:p>
          </p:txBody>
        </p:sp>
      </p:grpSp>
      <p:sp>
        <p:nvSpPr>
          <p:cNvPr id="1033" name="TextBox 23"/>
          <p:cNvSpPr txBox="1">
            <a:spLocks noChangeArrowheads="1"/>
          </p:cNvSpPr>
          <p:nvPr/>
        </p:nvSpPr>
        <p:spPr bwMode="auto">
          <a:xfrm>
            <a:off x="106933" y="3645000"/>
            <a:ext cx="8651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cs-CZ" dirty="0"/>
              <a:t>MTTs:</a:t>
            </a:r>
          </a:p>
          <a:p>
            <a:pPr eaLnBrk="1" hangingPunct="1"/>
            <a:r>
              <a:rPr lang="en-US" altLang="cs-CZ" dirty="0"/>
              <a:t>-CHE</a:t>
            </a:r>
          </a:p>
          <a:p>
            <a:pPr eaLnBrk="1" hangingPunct="1"/>
            <a:r>
              <a:rPr lang="en-US" altLang="cs-CZ" dirty="0"/>
              <a:t>-SWE</a:t>
            </a:r>
          </a:p>
          <a:p>
            <a:pPr eaLnBrk="1" hangingPunct="1"/>
            <a:r>
              <a:rPr lang="en-US" altLang="cs-CZ" dirty="0"/>
              <a:t>-AUT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310999" y="5301208"/>
            <a:ext cx="1893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capability</a:t>
            </a:r>
            <a:r>
              <a:rPr lang="cs-CZ" dirty="0" smtClean="0"/>
              <a:t> </a:t>
            </a:r>
            <a:r>
              <a:rPr lang="cs-CZ" dirty="0" err="1" smtClean="0"/>
              <a:t>building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4884928" y="5301208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fundrising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0B1E1-6A88-47D3-9DC0-F210010F616D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089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Abgerundetes Rechteck 63"/>
          <p:cNvSpPr/>
          <p:nvPr/>
        </p:nvSpPr>
        <p:spPr>
          <a:xfrm>
            <a:off x="179512" y="908050"/>
            <a:ext cx="7993062" cy="5400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r">
              <a:defRPr/>
            </a:pPr>
            <a:r>
              <a:rPr lang="de-CH" dirty="0">
                <a:solidFill>
                  <a:schemeClr val="tx1"/>
                </a:solidFill>
              </a:rPr>
              <a:t>Life-</a:t>
            </a:r>
            <a:r>
              <a:rPr lang="de-CH" dirty="0" err="1">
                <a:solidFill>
                  <a:schemeClr val="tx1"/>
                </a:solidFill>
              </a:rPr>
              <a:t>cycle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management</a:t>
            </a:r>
            <a:endParaRPr lang="de-CH" dirty="0">
              <a:solidFill>
                <a:schemeClr val="tx1"/>
              </a:solidFill>
            </a:endParaRPr>
          </a:p>
        </p:txBody>
      </p:sp>
      <p:pic>
        <p:nvPicPr>
          <p:cNvPr id="8196" name="Picture 39" descr="\\IFC1.IFR.INTRA2.ADMIN.CH\Shares\Organisation\ASTAB-IBV\3 - EAS\5 - Verifikation\F+O\Material\Flaggen\Flaggen UVE\Europa\Austria, chapa.bmp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15" y="4508500"/>
            <a:ext cx="649287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0" descr="\\IFC1.IFR.INTRA2.ADMIN.CH\Shares\Organisation\ASTAB-IBV\3 - EAS\5 - Verifikation\F+O\Material\Flaggen\Flaggen UVE\Europa\Suecia, chapa.bmp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590" y="4797425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2" descr="http://www.topnews.in/files/OSCE-logo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302" y="5516563"/>
            <a:ext cx="773113" cy="576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Grafik 8" descr="Bild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8" t="63705" r="60072" b="6316"/>
          <a:stretch>
            <a:fillRect/>
          </a:stretch>
        </p:blipFill>
        <p:spPr bwMode="auto">
          <a:xfrm>
            <a:off x="968177" y="1176338"/>
            <a:ext cx="69373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38" descr="Coat of arms of Bosnia and Herzegovina.sv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665" y="2687638"/>
            <a:ext cx="1152525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4" descr="http://jpgleize.perso.neuf.fr/aces/img/nat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902" y="1125538"/>
            <a:ext cx="731838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41" descr="\\IFC1.IFR.INTRA2.ADMIN.CH\Shares\Organisation\ASTAB-IBV\3 - EAS\5 - Verifikation\F+O\Material\Flaggen\Flaggen UVE\Europa\Suiza, chapa.bmp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440" y="5084763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0" descr="http://www.cgg.fudan.edu.cn/2008logo/Logo%20UNDP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3" t="17302" r="31082" b="26234"/>
          <a:stretch>
            <a:fillRect/>
          </a:stretch>
        </p:blipFill>
        <p:spPr bwMode="auto">
          <a:xfrm>
            <a:off x="7208640" y="3141663"/>
            <a:ext cx="56038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4352727" y="2205038"/>
            <a:ext cx="2808288" cy="3603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9" tIns="45715" rIns="91429" bIns="45715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0000"/>
                </a:solidFill>
              </a:rPr>
              <a:t>Disposal &amp; Destruction</a:t>
            </a:r>
          </a:p>
        </p:txBody>
      </p:sp>
      <p:sp>
        <p:nvSpPr>
          <p:cNvPr id="18" name="Rechteck 17"/>
          <p:cNvSpPr/>
          <p:nvPr/>
        </p:nvSpPr>
        <p:spPr>
          <a:xfrm>
            <a:off x="464940" y="3068638"/>
            <a:ext cx="2159000" cy="3603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9" tIns="45715" rIns="91429" bIns="45715"/>
          <a:lstStyle/>
          <a:p>
            <a:pPr>
              <a:defRPr/>
            </a:pPr>
            <a:r>
              <a:rPr lang="en-GB" dirty="0">
                <a:solidFill>
                  <a:srgbClr val="FF0000"/>
                </a:solidFill>
              </a:rPr>
              <a:t>Infrastructure</a:t>
            </a:r>
          </a:p>
          <a:p>
            <a:pPr>
              <a:defRPr/>
            </a:pPr>
            <a:endParaRPr lang="en-GB" dirty="0">
              <a:solidFill>
                <a:srgbClr val="FF0000"/>
              </a:solidFill>
            </a:endParaRPr>
          </a:p>
          <a:p>
            <a:pPr>
              <a:defRPr/>
            </a:pP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20" name="Gerade Verbindung mit Pfeil 19"/>
          <p:cNvCxnSpPr/>
          <p:nvPr/>
        </p:nvCxnSpPr>
        <p:spPr>
          <a:xfrm flipV="1">
            <a:off x="968177" y="3500438"/>
            <a:ext cx="360363" cy="93662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>
            <a:off x="1399977" y="2060575"/>
            <a:ext cx="288925" cy="863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 flipV="1">
            <a:off x="3416102" y="2781300"/>
            <a:ext cx="2232025" cy="266382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/>
          <p:nvPr/>
        </p:nvCxnSpPr>
        <p:spPr>
          <a:xfrm flipH="1" flipV="1">
            <a:off x="6008490" y="2781300"/>
            <a:ext cx="1081087" cy="57626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/>
          <p:nvPr/>
        </p:nvCxnSpPr>
        <p:spPr>
          <a:xfrm flipH="1" flipV="1">
            <a:off x="1760340" y="3500438"/>
            <a:ext cx="71437" cy="15128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/>
          <p:nvPr/>
        </p:nvCxnSpPr>
        <p:spPr>
          <a:xfrm>
            <a:off x="4640065" y="1412875"/>
            <a:ext cx="792162" cy="72072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/>
          <p:nvPr/>
        </p:nvCxnSpPr>
        <p:spPr>
          <a:xfrm flipH="1">
            <a:off x="1904802" y="1412875"/>
            <a:ext cx="1871663" cy="15113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Gerade Verbindung mit Pfeil 43"/>
          <p:cNvCxnSpPr/>
          <p:nvPr/>
        </p:nvCxnSpPr>
        <p:spPr>
          <a:xfrm flipH="1" flipV="1">
            <a:off x="5144890" y="4724400"/>
            <a:ext cx="1082675" cy="36036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Gerade Verbindung mit Pfeil 44"/>
          <p:cNvCxnSpPr/>
          <p:nvPr/>
        </p:nvCxnSpPr>
        <p:spPr>
          <a:xfrm flipV="1">
            <a:off x="2265165" y="4868863"/>
            <a:ext cx="1008062" cy="50482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 flipH="1">
            <a:off x="5144890" y="3573463"/>
            <a:ext cx="1944687" cy="6477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/>
          <p:nvPr/>
        </p:nvCxnSpPr>
        <p:spPr>
          <a:xfrm>
            <a:off x="1688902" y="1773238"/>
            <a:ext cx="2087563" cy="244792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/>
          <p:nvPr/>
        </p:nvCxnSpPr>
        <p:spPr>
          <a:xfrm flipH="1" flipV="1">
            <a:off x="2192140" y="3500438"/>
            <a:ext cx="1008062" cy="19446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hteck 12"/>
          <p:cNvSpPr/>
          <p:nvPr/>
        </p:nvSpPr>
        <p:spPr>
          <a:xfrm>
            <a:off x="2839840" y="4292600"/>
            <a:ext cx="2952750" cy="3603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9" tIns="45715" rIns="91429" bIns="45715"/>
          <a:lstStyle/>
          <a:p>
            <a:pPr>
              <a:defRPr/>
            </a:pPr>
            <a:r>
              <a:rPr lang="en-GB" dirty="0">
                <a:solidFill>
                  <a:srgbClr val="FF0000"/>
                </a:solidFill>
              </a:rPr>
              <a:t>PSSM Capacity Building</a:t>
            </a:r>
          </a:p>
        </p:txBody>
      </p:sp>
      <p:cxnSp>
        <p:nvCxnSpPr>
          <p:cNvPr id="39" name="Gerade Verbindung mit Pfeil 38"/>
          <p:cNvCxnSpPr/>
          <p:nvPr/>
        </p:nvCxnSpPr>
        <p:spPr>
          <a:xfrm flipV="1">
            <a:off x="1328540" y="4581525"/>
            <a:ext cx="1295400" cy="1428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220" name="Picture 2" descr="Regional Approach to Stockpile Reduction - Homepage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490" y="1341438"/>
            <a:ext cx="187642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Gerade Verbindung mit Pfeil 28"/>
          <p:cNvCxnSpPr/>
          <p:nvPr/>
        </p:nvCxnSpPr>
        <p:spPr>
          <a:xfrm flipH="1">
            <a:off x="6008490" y="1628775"/>
            <a:ext cx="1081087" cy="50482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0B1E1-6A88-47D3-9DC0-F210010F616D}" type="slidenum">
              <a:rPr lang="cs-CZ" smtClean="0"/>
              <a:t>22</a:t>
            </a:fld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83241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Otázky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0B1E1-6A88-47D3-9DC0-F210010F616D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1718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36" y="3854152"/>
            <a:ext cx="3657600" cy="2743200"/>
          </a:xfrm>
        </p:spPr>
      </p:pic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484784"/>
            <a:ext cx="3657600" cy="2743200"/>
          </a:xfrm>
        </p:spPr>
      </p:pic>
      <p:pic>
        <p:nvPicPr>
          <p:cNvPr id="1028" name="Picture 4" descr="http://www.srbiufrancuskoj.fr/Storage/Global/Images/pozivnica%20andri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212976"/>
            <a:ext cx="2952328" cy="19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0B1E1-6A88-47D3-9DC0-F210010F616D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605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00200"/>
            <a:ext cx="6400800" cy="4800600"/>
          </a:xfrm>
        </p:spPr>
      </p:pic>
      <p:pic>
        <p:nvPicPr>
          <p:cNvPr id="5122" name="Picture 2" descr="http://www.cojeco.cz/attach/photos/3b556a6c651d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55858"/>
            <a:ext cx="1518379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http://www.mzv.cz/public/81/d0/b3/157221_14896_MARKA_PARIK_za_ambasadu_r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0648"/>
            <a:ext cx="324238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0B1E1-6A88-47D3-9DC0-F210010F616D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514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146" name="Picture 2" descr="http://www.energis.ba/upload/en/slika_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25667"/>
            <a:ext cx="3528392" cy="264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apsida.cz/hrady/cizina/bosna/bosna_map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108" y="1556792"/>
            <a:ext cx="47148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ceteor.ba/sites/default/files/styles/large/public/bihacka_pivara_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642" y="683692"/>
            <a:ext cx="14287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www.6yka.com/upload/images/Septembar%202013/tramvaj%20rtv%20do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09" y="404664"/>
            <a:ext cx="2448272" cy="141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://www.parking.ba/CarImages/4565_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91" y="2347430"/>
            <a:ext cx="1801317" cy="135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0B1E1-6A88-47D3-9DC0-F210010F616D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0886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dirty="0" smtClean="0"/>
              <a:t>Obchodní výměna ČR s Bosnou a Hercegovinou (tis. Kč)</a:t>
            </a:r>
            <a:endParaRPr lang="cs-CZ" sz="4000" b="1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2453102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467544" y="6372036"/>
            <a:ext cx="1406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pramen: </a:t>
            </a:r>
            <a:r>
              <a:rPr lang="cs-CZ" i="1" dirty="0" smtClean="0"/>
              <a:t>ČSÚ</a:t>
            </a:r>
            <a:endParaRPr lang="cs-CZ" i="1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0B1E1-6A88-47D3-9DC0-F210010F616D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40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Česká rozvojová pomoc Bosně a Hercegovině (v USD)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8065746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467544" y="6309320"/>
            <a:ext cx="2113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pramen: </a:t>
            </a:r>
            <a:r>
              <a:rPr lang="cs-CZ" i="1" dirty="0" err="1" smtClean="0"/>
              <a:t>World</a:t>
            </a:r>
            <a:r>
              <a:rPr lang="cs-CZ" i="1" dirty="0" smtClean="0"/>
              <a:t> Bank</a:t>
            </a:r>
            <a:endParaRPr lang="cs-CZ" i="1" dirty="0"/>
          </a:p>
        </p:txBody>
      </p:sp>
      <p:pic>
        <p:nvPicPr>
          <p:cNvPr id="6" name="Picture 2" descr="http://www.czda.cz/editor/filestore/Image/Bosna/Bosna-2012---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049" y="1740493"/>
            <a:ext cx="302433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0B1E1-6A88-47D3-9DC0-F210010F616D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6121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808" y="3926160"/>
            <a:ext cx="3657600" cy="2743200"/>
          </a:xfrm>
        </p:spPr>
      </p:pic>
      <p:pic>
        <p:nvPicPr>
          <p:cNvPr id="8" name="Zástupný symbol pro obsah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56792"/>
            <a:ext cx="3657600" cy="2440513"/>
          </a:xfrm>
        </p:spPr>
      </p:pic>
      <p:pic>
        <p:nvPicPr>
          <p:cNvPr id="3074" name="Picture 2" descr="http://upload.wikimedia.org/wikipedia/commons/4/40/Bosnien_och_Hercegovina_gammalt_statsvapen_%28800-talet%2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16633"/>
            <a:ext cx="1058233" cy="133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upload.wikimedia.org/wikipedia/commons/7/7e/Wappen_Bosnien-Herzegowin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5286"/>
            <a:ext cx="1389995" cy="128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upload.wikimedia.org/wikipedia/commons/1/1b/SR_Bosnia_and_Herzegovina_co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04593"/>
            <a:ext cx="1077940" cy="1268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2.bp.blogspot.com/-UFadBuzVCWM/TmQg4lLoA-I/AAAAAAAAAPk/e1_iakBpceA/s1600/Coat_of_Arms_of_Bosnia_and_Herzegovina_romadhon-byar-ar310%252B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47882"/>
            <a:ext cx="925095" cy="123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upload.wikimedia.org/wikipedia/commons/f/f9/Bosnia_and_Herzegovina_Coats_of_Arm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60648"/>
            <a:ext cx="1002981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0B1E1-6A88-47D3-9DC0-F210010F616D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012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1992-1995: UNPROFOR</a:t>
            </a:r>
          </a:p>
          <a:p>
            <a:r>
              <a:rPr lang="cs-CZ" sz="2400" dirty="0" smtClean="0"/>
              <a:t>1996-1998: IFOR </a:t>
            </a:r>
            <a:r>
              <a:rPr lang="nl-NL" altLang="cs-CZ" sz="2400" dirty="0" smtClean="0"/>
              <a:t>IFOR/ARRC </a:t>
            </a:r>
            <a:r>
              <a:rPr lang="cs-CZ" altLang="cs-CZ" sz="2400" dirty="0" smtClean="0"/>
              <a:t>(</a:t>
            </a:r>
            <a:r>
              <a:rPr lang="nl-NL" altLang="cs-CZ" sz="2400" dirty="0" smtClean="0"/>
              <a:t>JOINT ENDEAVOUR</a:t>
            </a:r>
            <a:r>
              <a:rPr lang="cs-CZ" altLang="cs-CZ" sz="2400" dirty="0" smtClean="0"/>
              <a:t>)</a:t>
            </a:r>
          </a:p>
          <a:p>
            <a:r>
              <a:rPr lang="cs-CZ" sz="2400" dirty="0" smtClean="0"/>
              <a:t>1996-1998: SFOR</a:t>
            </a:r>
            <a:r>
              <a:rPr lang="nl-NL" altLang="cs-CZ" sz="2400" dirty="0" smtClean="0"/>
              <a:t>/LANDCENT </a:t>
            </a:r>
            <a:r>
              <a:rPr lang="cs-CZ" altLang="cs-CZ" sz="2400" dirty="0" smtClean="0"/>
              <a:t>(</a:t>
            </a:r>
            <a:r>
              <a:rPr lang="nl-NL" altLang="cs-CZ" sz="2400" dirty="0" smtClean="0"/>
              <a:t>JOINT GUARD</a:t>
            </a:r>
            <a:r>
              <a:rPr lang="cs-CZ" altLang="cs-CZ" sz="2400" dirty="0" smtClean="0"/>
              <a:t>)</a:t>
            </a:r>
          </a:p>
          <a:p>
            <a:r>
              <a:rPr lang="cs-CZ" altLang="cs-CZ" sz="2400" dirty="0" smtClean="0"/>
              <a:t>1998-2002: </a:t>
            </a:r>
            <a:r>
              <a:rPr lang="nl-NL" altLang="cs-CZ" sz="2400" dirty="0" smtClean="0"/>
              <a:t>SFOR </a:t>
            </a:r>
            <a:r>
              <a:rPr lang="cs-CZ" altLang="cs-CZ" sz="2400" dirty="0" smtClean="0"/>
              <a:t>(</a:t>
            </a:r>
            <a:r>
              <a:rPr lang="nl-NL" altLang="cs-CZ" sz="2400" dirty="0" smtClean="0"/>
              <a:t>JOINT FORGE</a:t>
            </a:r>
            <a:r>
              <a:rPr lang="cs-CZ" altLang="cs-CZ" sz="2400" dirty="0" smtClean="0"/>
              <a:t>)</a:t>
            </a:r>
            <a:endParaRPr lang="nl-NL" altLang="cs-CZ" sz="2400" dirty="0"/>
          </a:p>
          <a:p>
            <a:r>
              <a:rPr lang="cs-CZ" altLang="cs-CZ" sz="2400" dirty="0" smtClean="0"/>
              <a:t>2003-2004: SFOR (</a:t>
            </a:r>
            <a:r>
              <a:rPr lang="nl-NL" altLang="cs-CZ" sz="2400" dirty="0" smtClean="0"/>
              <a:t>FORGE </a:t>
            </a:r>
            <a:r>
              <a:rPr lang="nl-NL" altLang="cs-CZ" sz="2400" dirty="0"/>
              <a:t>the </a:t>
            </a:r>
            <a:r>
              <a:rPr lang="nl-NL" altLang="cs-CZ" sz="2400" dirty="0" smtClean="0"/>
              <a:t>FUTURE</a:t>
            </a:r>
            <a:r>
              <a:rPr lang="cs-CZ" altLang="cs-CZ" sz="2400" dirty="0" smtClean="0"/>
              <a:t>)</a:t>
            </a:r>
          </a:p>
          <a:p>
            <a:r>
              <a:rPr lang="cs-CZ" sz="2400" dirty="0" smtClean="0"/>
              <a:t>2004- ?      : EUFOR (ALTHEA)</a:t>
            </a:r>
            <a:endParaRPr lang="cs-CZ" sz="2400" dirty="0"/>
          </a:p>
        </p:txBody>
      </p:sp>
      <p:pic>
        <p:nvPicPr>
          <p:cNvPr id="10242" name="Picture 2" descr="http://borisbajic.net/wp-content/uploads/2012/11/EUFOR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767" y="3988434"/>
            <a:ext cx="2477641" cy="275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://upload.wikimedia.org/wikipedia/commons/5/5a/Insignia_NATO_Army_SFOR.svg"/>
          <p:cNvSpPr>
            <a:spLocks noChangeAspect="1" noChangeArrowheads="1"/>
          </p:cNvSpPr>
          <p:nvPr/>
        </p:nvSpPr>
        <p:spPr bwMode="auto">
          <a:xfrm>
            <a:off x="155575" y="-1371600"/>
            <a:ext cx="22383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46" name="Picture 6" descr="http://www.logotypes101.com/logos/278/09D292FB6689F96960CDE220F82276E0/SF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93096"/>
            <a:ext cx="2328193" cy="232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www.dolezite.sk/pic/6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58" y="188640"/>
            <a:ext cx="1227114" cy="125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0B1E1-6A88-47D3-9DC0-F210010F616D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52991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usedství">
  <a:themeElements>
    <a:clrScheme name="Sousedství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Kancelář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usedství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304</TotalTime>
  <Words>402</Words>
  <Application>Microsoft Office PowerPoint</Application>
  <PresentationFormat>Předvádění na obrazovce (4:3)</PresentationFormat>
  <Paragraphs>154</Paragraphs>
  <Slides>23</Slides>
  <Notes>3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5" baseType="lpstr">
      <vt:lpstr>Sousedství</vt:lpstr>
      <vt:lpstr>think-cell Slide</vt:lpstr>
      <vt:lpstr>EUFOR Althea</vt:lpstr>
      <vt:lpstr>Prezentace aplikace PowerPoint</vt:lpstr>
      <vt:lpstr>Prezentace aplikace PowerPoint</vt:lpstr>
      <vt:lpstr>Prezentace aplikace PowerPoint</vt:lpstr>
      <vt:lpstr>Prezentace aplikace PowerPoint</vt:lpstr>
      <vt:lpstr>Obchodní výměna ČR s Bosnou a Hercegovinou (tis. Kč)</vt:lpstr>
      <vt:lpstr>Česká rozvojová pomoc Bosně a Hercegovině (v USD)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Vojenské výdaje BIH a velikost ozbrojených sil</vt:lpstr>
      <vt:lpstr>Struktura rozpočtu ozbrojených sil BIH (v )</vt:lpstr>
      <vt:lpstr>Prezentace aplikace PowerPoint</vt:lpstr>
      <vt:lpstr>Prezentace aplikace PowerPoint</vt:lpstr>
      <vt:lpstr>Demilitarizace a výstavba schopností/kapacit</vt:lpstr>
      <vt:lpstr>Demil Ops</vt:lpstr>
      <vt:lpstr>Prezentace aplikace PowerPoint</vt:lpstr>
      <vt:lpstr>Prezentace aplikace PowerPoint</vt:lpstr>
      <vt:lpstr>Prezentace aplikace PowerPoint</vt:lpstr>
      <vt:lpstr>Prezentace aplikace PowerPoint</vt:lpstr>
      <vt:lpstr>Otázky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ACOfficePro</dc:creator>
  <cp:lastModifiedBy>o.bures</cp:lastModifiedBy>
  <cp:revision>100</cp:revision>
  <dcterms:created xsi:type="dcterms:W3CDTF">2013-10-12T15:06:19Z</dcterms:created>
  <dcterms:modified xsi:type="dcterms:W3CDTF">2013-10-28T20:40:50Z</dcterms:modified>
</cp:coreProperties>
</file>